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380" r:id="rId5"/>
    <p:sldId id="381" r:id="rId6"/>
    <p:sldId id="382" r:id="rId7"/>
    <p:sldId id="383" r:id="rId8"/>
    <p:sldId id="385" r:id="rId9"/>
    <p:sldId id="314" r:id="rId10"/>
    <p:sldId id="388" r:id="rId11"/>
    <p:sldId id="389" r:id="rId12"/>
    <p:sldId id="308" r:id="rId13"/>
    <p:sldId id="304" r:id="rId14"/>
    <p:sldId id="318" r:id="rId15"/>
    <p:sldId id="390" r:id="rId16"/>
    <p:sldId id="320" r:id="rId17"/>
    <p:sldId id="288" r:id="rId18"/>
    <p:sldId id="331" r:id="rId19"/>
    <p:sldId id="332" r:id="rId20"/>
    <p:sldId id="392" r:id="rId21"/>
    <p:sldId id="393" r:id="rId22"/>
    <p:sldId id="396" r:id="rId23"/>
    <p:sldId id="397" r:id="rId24"/>
    <p:sldId id="398" r:id="rId25"/>
    <p:sldId id="399" r:id="rId26"/>
    <p:sldId id="400" r:id="rId27"/>
    <p:sldId id="401" r:id="rId28"/>
    <p:sldId id="405" r:id="rId29"/>
    <p:sldId id="317" r:id="rId30"/>
    <p:sldId id="403" r:id="rId31"/>
    <p:sldId id="40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72A018-AF6A-354E-491C-1E591153ED57}" name="Osborne, James R MCPO USN DCNO N1 (USA)" initials="O(" userId="S::james.r.osborne.mil@us.navy.mil::db38b5b9-a24d-48a5-8eba-4cddad04ac17" providerId="AD"/>
  <p188:author id="{B4172C1D-7990-2012-66EB-C077C9C1CF0A}" name="Collins, K R (KC) PO1 USN NAVRESPRODEVCEN LA (USA)" initials="C(" userId="S::karen.r.collins4.mil@us.navy.mil::47aadf89-4291-4efb-8cce-4b07687a5e6b" providerId="AD"/>
  <p188:author id="{48BBD651-3C36-6992-3FB2-0621D4349A76}" name="Gardner, Steven L PO1 USN NSSATC HQ (USA)" initials="SG" userId="S::steven.l.gardner16.mil@us.navy.mil::d40a2193-434a-4150-aa78-8e58895ac27f" providerId="AD"/>
  <p188:author id="{C2695ECE-25D1-BD04-F57E-198AE06FDB87}" name="Edmonston, Douglas A SCPO USN CBC GULFPORT MS (USA)" initials="E(" userId="S::douglas.a.edmonston.mil@us.navy.mil::af5b9239-1866-4b1f-a601-d58887d30755"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87" autoAdjust="0"/>
  </p:normalViewPr>
  <p:slideViewPr>
    <p:cSldViewPr showGuides="1">
      <p:cViewPr>
        <p:scale>
          <a:sx n="112" d="100"/>
          <a:sy n="112" d="100"/>
        </p:scale>
        <p:origin x="516"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monston, Douglas A SCPO USN CBC GULFPORT MS (USA)" userId="S::douglas.a.edmonston.mil@us.navy.mil::af5b9239-1866-4b1f-a601-d58887d30755" providerId="AD" clId="Web-{29F97ADB-4CDB-64F8-B93B-7BC8DD377181}"/>
    <pc:docChg chg="mod addSld modSld">
      <pc:chgData name="Edmonston, Douglas A SCPO USN CBC GULFPORT MS (USA)" userId="S::douglas.a.edmonston.mil@us.navy.mil::af5b9239-1866-4b1f-a601-d58887d30755" providerId="AD" clId="Web-{29F97ADB-4CDB-64F8-B93B-7BC8DD377181}" dt="2025-08-04T16:18:13.538" v="61"/>
      <pc:docMkLst>
        <pc:docMk/>
      </pc:docMkLst>
      <pc:sldChg chg="modSp">
        <pc:chgData name="Edmonston, Douglas A SCPO USN CBC GULFPORT MS (USA)" userId="S::douglas.a.edmonston.mil@us.navy.mil::af5b9239-1866-4b1f-a601-d58887d30755" providerId="AD" clId="Web-{29F97ADB-4CDB-64F8-B93B-7BC8DD377181}" dt="2025-08-04T16:14:00.567" v="44" actId="20577"/>
        <pc:sldMkLst>
          <pc:docMk/>
          <pc:sldMk cId="4267923279" sldId="381"/>
        </pc:sldMkLst>
      </pc:sldChg>
      <pc:sldChg chg="addSp delSp modSp new">
        <pc:chgData name="Edmonston, Douglas A SCPO USN CBC GULFPORT MS (USA)" userId="S::douglas.a.edmonston.mil@us.navy.mil::af5b9239-1866-4b1f-a601-d58887d30755" providerId="AD" clId="Web-{29F97ADB-4CDB-64F8-B93B-7BC8DD377181}" dt="2025-08-04T16:17:27.850" v="60" actId="1076"/>
        <pc:sldMkLst>
          <pc:docMk/>
          <pc:sldMk cId="388507154" sldId="405"/>
        </pc:sldMkLst>
      </pc:sldChg>
    </pc:docChg>
  </pc:docChgLst>
  <pc:docChgLst>
    <pc:chgData name="Gardner, Steven L PO1 USN NSSATC HQ (USA)" userId="d40a2193-434a-4150-aa78-8e58895ac27f" providerId="ADAL" clId="{F96F67FB-E111-48BD-8536-D3741BCEB6FF}"/>
    <pc:docChg chg="custSel modSld">
      <pc:chgData name="Gardner, Steven L PO1 USN NSSATC HQ (USA)" userId="d40a2193-434a-4150-aa78-8e58895ac27f" providerId="ADAL" clId="{F96F67FB-E111-48BD-8536-D3741BCEB6FF}" dt="2025-08-20T13:26:18.210" v="261" actId="1076"/>
      <pc:docMkLst>
        <pc:docMk/>
      </pc:docMkLst>
      <pc:sldChg chg="addSp modSp mod">
        <pc:chgData name="Gardner, Steven L PO1 USN NSSATC HQ (USA)" userId="d40a2193-434a-4150-aa78-8e58895ac27f" providerId="ADAL" clId="{F96F67FB-E111-48BD-8536-D3741BCEB6FF}" dt="2025-08-20T13:26:18.210" v="261" actId="1076"/>
        <pc:sldMkLst>
          <pc:docMk/>
          <pc:sldMk cId="607035917" sldId="380"/>
        </pc:sldMkLst>
      </pc:sldChg>
      <pc:sldChg chg="modSp mod modCm">
        <pc:chgData name="Gardner, Steven L PO1 USN NSSATC HQ (USA)" userId="d40a2193-434a-4150-aa78-8e58895ac27f" providerId="ADAL" clId="{F96F67FB-E111-48BD-8536-D3741BCEB6FF}" dt="2025-07-30T21:01:22.204" v="0" actId="20577"/>
        <pc:sldMkLst>
          <pc:docMk/>
          <pc:sldMk cId="1808545682" sldId="383"/>
        </pc:sldMkLst>
        <pc:extLst>
          <p:ext xmlns:p="http://schemas.openxmlformats.org/presentationml/2006/main" uri="{D6D511B9-2390-475A-947B-AFAB55BFBCF1}">
            <pc226:cmChg xmlns:pc226="http://schemas.microsoft.com/office/powerpoint/2022/06/main/command" chg="mod">
              <pc226:chgData name="Gardner, Steven L PO1 USN NSSATC HQ (USA)" userId="d40a2193-434a-4150-aa78-8e58895ac27f" providerId="ADAL" clId="{F96F67FB-E111-48BD-8536-D3741BCEB6FF}" dt="2025-07-30T21:01:22.204" v="0" actId="20577"/>
              <pc2:cmMkLst xmlns:pc2="http://schemas.microsoft.com/office/powerpoint/2019/9/main/command">
                <pc:docMk/>
                <pc:sldMk cId="1808545682" sldId="383"/>
                <pc2:cmMk id="{8244A4C2-42AF-4AD4-B866-244748DD4882}"/>
              </pc2:cmMkLst>
            </pc226:cmChg>
          </p:ext>
        </pc:extLst>
      </pc:sldChg>
      <pc:sldChg chg="modSp mod">
        <pc:chgData name="Gardner, Steven L PO1 USN NSSATC HQ (USA)" userId="d40a2193-434a-4150-aa78-8e58895ac27f" providerId="ADAL" clId="{F96F67FB-E111-48BD-8536-D3741BCEB6FF}" dt="2025-08-11T12:54:40.166" v="210" actId="1076"/>
        <pc:sldMkLst>
          <pc:docMk/>
          <pc:sldMk cId="1187958213" sldId="401"/>
        </pc:sldMkLst>
      </pc:sldChg>
      <pc:sldChg chg="addSp delSp modSp mod">
        <pc:chgData name="Gardner, Steven L PO1 USN NSSATC HQ (USA)" userId="d40a2193-434a-4150-aa78-8e58895ac27f" providerId="ADAL" clId="{F96F67FB-E111-48BD-8536-D3741BCEB6FF}" dt="2025-08-11T12:45:34.818" v="209" actId="1076"/>
        <pc:sldMkLst>
          <pc:docMk/>
          <pc:sldMk cId="388507154" sldId="405"/>
        </pc:sldMkLst>
      </pc:sldChg>
    </pc:docChg>
  </pc:docChgLst>
  <pc:docChgLst>
    <pc:chgData name="Gallagher, Vicky A CTR USN COMNAVPERSCOM MIL TN (USA)" userId="11f32b14-0284-44a9-82b6-d4dae0c9ebba" providerId="ADAL" clId="{D6362949-8DCE-4E06-9951-05047E9CC906}"/>
    <pc:docChg chg="modSld">
      <pc:chgData name="Gallagher, Vicky A CTR USN COMNAVPERSCOM MIL TN (USA)" userId="11f32b14-0284-44a9-82b6-d4dae0c9ebba" providerId="ADAL" clId="{D6362949-8DCE-4E06-9951-05047E9CC906}" dt="2025-12-08T16:44:24.609" v="0" actId="1076"/>
      <pc:docMkLst>
        <pc:docMk/>
      </pc:docMkLst>
      <pc:sldChg chg="modSp mod">
        <pc:chgData name="Gallagher, Vicky A CTR USN COMNAVPERSCOM MIL TN (USA)" userId="11f32b14-0284-44a9-82b6-d4dae0c9ebba" providerId="ADAL" clId="{D6362949-8DCE-4E06-9951-05047E9CC906}" dt="2025-12-08T16:44:24.609" v="0" actId="1076"/>
        <pc:sldMkLst>
          <pc:docMk/>
          <pc:sldMk cId="2528373520" sldId="304"/>
        </pc:sldMkLst>
        <pc:picChg chg="mod">
          <ac:chgData name="Gallagher, Vicky A CTR USN COMNAVPERSCOM MIL TN (USA)" userId="11f32b14-0284-44a9-82b6-d4dae0c9ebba" providerId="ADAL" clId="{D6362949-8DCE-4E06-9951-05047E9CC906}" dt="2025-12-08T16:44:24.609" v="0" actId="1076"/>
          <ac:picMkLst>
            <pc:docMk/>
            <pc:sldMk cId="2528373520" sldId="304"/>
            <ac:picMk id="17" creationId="{C77DF512-5013-BF38-F166-BFE30EB315F8}"/>
          </ac:picMkLst>
        </pc:picChg>
      </pc:sldChg>
    </pc:docChg>
  </pc:docChgLst>
  <pc:docChgLst>
    <pc:chgData name="Edmonston, Douglas A SCPO USN CBC GULFPORT MS (USA)" userId="S::douglas.a.edmonston.mil@us.navy.mil::af5b9239-1866-4b1f-a601-d58887d30755" providerId="AD" clId="Web-{98F2A528-EDF9-4CE4-50CC-D412CD35F884}"/>
    <pc:docChg chg="addSld delSld modSld sldOrd">
      <pc:chgData name="Edmonston, Douglas A SCPO USN CBC GULFPORT MS (USA)" userId="S::douglas.a.edmonston.mil@us.navy.mil::af5b9239-1866-4b1f-a601-d58887d30755" providerId="AD" clId="Web-{98F2A528-EDF9-4CE4-50CC-D412CD35F884}" dt="2025-09-20T17:26:19.132" v="1540" actId="20577"/>
      <pc:docMkLst>
        <pc:docMk/>
      </pc:docMkLst>
      <pc:sldChg chg="del">
        <pc:chgData name="Edmonston, Douglas A SCPO USN CBC GULFPORT MS (USA)" userId="S::douglas.a.edmonston.mil@us.navy.mil::af5b9239-1866-4b1f-a601-d58887d30755" providerId="AD" clId="Web-{98F2A528-EDF9-4CE4-50CC-D412CD35F884}" dt="2025-09-20T17:18:15.265" v="1449"/>
        <pc:sldMkLst>
          <pc:docMk/>
          <pc:sldMk cId="1350466863" sldId="271"/>
        </pc:sldMkLst>
      </pc:sldChg>
      <pc:sldChg chg="addSp delSp modSp">
        <pc:chgData name="Edmonston, Douglas A SCPO USN CBC GULFPORT MS (USA)" userId="S::douglas.a.edmonston.mil@us.navy.mil::af5b9239-1866-4b1f-a601-d58887d30755" providerId="AD" clId="Web-{98F2A528-EDF9-4CE4-50CC-D412CD35F884}" dt="2025-09-20T16:52:54.207" v="1030" actId="1076"/>
        <pc:sldMkLst>
          <pc:docMk/>
          <pc:sldMk cId="3982961093" sldId="288"/>
        </pc:sldMkLst>
      </pc:sldChg>
      <pc:sldChg chg="addSp delSp modSp ord">
        <pc:chgData name="Edmonston, Douglas A SCPO USN CBC GULFPORT MS (USA)" userId="S::douglas.a.edmonston.mil@us.navy.mil::af5b9239-1866-4b1f-a601-d58887d30755" providerId="AD" clId="Web-{98F2A528-EDF9-4CE4-50CC-D412CD35F884}" dt="2025-09-20T16:03:39.613" v="489" actId="14100"/>
        <pc:sldMkLst>
          <pc:docMk/>
          <pc:sldMk cId="2528373520" sldId="304"/>
        </pc:sldMkLst>
      </pc:sldChg>
      <pc:sldChg chg="addSp delSp modSp ord delAnim">
        <pc:chgData name="Edmonston, Douglas A SCPO USN CBC GULFPORT MS (USA)" userId="S::douglas.a.edmonston.mil@us.navy.mil::af5b9239-1866-4b1f-a601-d58887d30755" providerId="AD" clId="Web-{98F2A528-EDF9-4CE4-50CC-D412CD35F884}" dt="2025-09-20T16:07:03.694" v="531"/>
        <pc:sldMkLst>
          <pc:docMk/>
          <pc:sldMk cId="3643456222" sldId="308"/>
        </pc:sldMkLst>
      </pc:sldChg>
      <pc:sldChg chg="modSp">
        <pc:chgData name="Edmonston, Douglas A SCPO USN CBC GULFPORT MS (USA)" userId="S::douglas.a.edmonston.mil@us.navy.mil::af5b9239-1866-4b1f-a601-d58887d30755" providerId="AD" clId="Web-{98F2A528-EDF9-4CE4-50CC-D412CD35F884}" dt="2025-09-20T15:50:26.249" v="285" actId="1076"/>
        <pc:sldMkLst>
          <pc:docMk/>
          <pc:sldMk cId="3477293462" sldId="314"/>
        </pc:sldMkLst>
      </pc:sldChg>
      <pc:sldChg chg="addSp delSp modSp ord">
        <pc:chgData name="Edmonston, Douglas A SCPO USN CBC GULFPORT MS (USA)" userId="S::douglas.a.edmonston.mil@us.navy.mil::af5b9239-1866-4b1f-a601-d58887d30755" providerId="AD" clId="Web-{98F2A528-EDF9-4CE4-50CC-D412CD35F884}" dt="2025-09-20T17:18:57.327" v="1452" actId="14100"/>
        <pc:sldMkLst>
          <pc:docMk/>
          <pc:sldMk cId="2743629422" sldId="317"/>
        </pc:sldMkLst>
      </pc:sldChg>
      <pc:sldChg chg="addSp delSp modSp mod setBg">
        <pc:chgData name="Edmonston, Douglas A SCPO USN CBC GULFPORT MS (USA)" userId="S::douglas.a.edmonston.mil@us.navy.mil::af5b9239-1866-4b1f-a601-d58887d30755" providerId="AD" clId="Web-{98F2A528-EDF9-4CE4-50CC-D412CD35F884}" dt="2025-09-20T16:07:51.382" v="541" actId="1076"/>
        <pc:sldMkLst>
          <pc:docMk/>
          <pc:sldMk cId="1629507612" sldId="318"/>
        </pc:sldMkLst>
      </pc:sldChg>
      <pc:sldChg chg="addSp delSp modSp">
        <pc:chgData name="Edmonston, Douglas A SCPO USN CBC GULFPORT MS (USA)" userId="S::douglas.a.edmonston.mil@us.navy.mil::af5b9239-1866-4b1f-a601-d58887d30755" providerId="AD" clId="Web-{98F2A528-EDF9-4CE4-50CC-D412CD35F884}" dt="2025-09-20T16:12:25.650" v="647" actId="1076"/>
        <pc:sldMkLst>
          <pc:docMk/>
          <pc:sldMk cId="1409186030" sldId="320"/>
        </pc:sldMkLst>
      </pc:sldChg>
      <pc:sldChg chg="addSp delSp modSp">
        <pc:chgData name="Edmonston, Douglas A SCPO USN CBC GULFPORT MS (USA)" userId="S::douglas.a.edmonston.mil@us.navy.mil::af5b9239-1866-4b1f-a601-d58887d30755" providerId="AD" clId="Web-{98F2A528-EDF9-4CE4-50CC-D412CD35F884}" dt="2025-09-20T16:53:18.442" v="1033" actId="1076"/>
        <pc:sldMkLst>
          <pc:docMk/>
          <pc:sldMk cId="2838301765" sldId="331"/>
        </pc:sldMkLst>
      </pc:sldChg>
      <pc:sldChg chg="addSp delSp modSp">
        <pc:chgData name="Edmonston, Douglas A SCPO USN CBC GULFPORT MS (USA)" userId="S::douglas.a.edmonston.mil@us.navy.mil::af5b9239-1866-4b1f-a601-d58887d30755" providerId="AD" clId="Web-{98F2A528-EDF9-4CE4-50CC-D412CD35F884}" dt="2025-09-20T16:52:22.566" v="1020" actId="20577"/>
        <pc:sldMkLst>
          <pc:docMk/>
          <pc:sldMk cId="223364431" sldId="332"/>
        </pc:sldMkLst>
      </pc:sldChg>
      <pc:sldChg chg="addSp delSp modSp">
        <pc:chgData name="Edmonston, Douglas A SCPO USN CBC GULFPORT MS (USA)" userId="S::douglas.a.edmonston.mil@us.navy.mil::af5b9239-1866-4b1f-a601-d58887d30755" providerId="AD" clId="Web-{98F2A528-EDF9-4CE4-50CC-D412CD35F884}" dt="2025-09-20T15:31:22.124" v="23" actId="1076"/>
        <pc:sldMkLst>
          <pc:docMk/>
          <pc:sldMk cId="607035917" sldId="380"/>
        </pc:sldMkLst>
      </pc:sldChg>
      <pc:sldChg chg="modSp">
        <pc:chgData name="Edmonston, Douglas A SCPO USN CBC GULFPORT MS (USA)" userId="S::douglas.a.edmonston.mil@us.navy.mil::af5b9239-1866-4b1f-a601-d58887d30755" providerId="AD" clId="Web-{98F2A528-EDF9-4CE4-50CC-D412CD35F884}" dt="2025-09-20T15:32:10.453" v="40" actId="20577"/>
        <pc:sldMkLst>
          <pc:docMk/>
          <pc:sldMk cId="4267923279" sldId="381"/>
        </pc:sldMkLst>
      </pc:sldChg>
      <pc:sldChg chg="modSp modCm">
        <pc:chgData name="Edmonston, Douglas A SCPO USN CBC GULFPORT MS (USA)" userId="S::douglas.a.edmonston.mil@us.navy.mil::af5b9239-1866-4b1f-a601-d58887d30755" providerId="AD" clId="Web-{98F2A528-EDF9-4CE4-50CC-D412CD35F884}" dt="2025-09-20T15:34:13.048" v="75" actId="20577"/>
        <pc:sldMkLst>
          <pc:docMk/>
          <pc:sldMk cId="1818693925" sldId="382"/>
        </pc:sldMkLst>
        <pc:extLst>
          <p:ext xmlns:p="http://schemas.openxmlformats.org/presentationml/2006/main" uri="{D6D511B9-2390-475A-947B-AFAB55BFBCF1}">
            <pc226:cmChg xmlns:pc226="http://schemas.microsoft.com/office/powerpoint/2022/06/main/command" chg="mod">
              <pc226:chgData name="Edmonston, Douglas A SCPO USN CBC GULFPORT MS (USA)" userId="S::douglas.a.edmonston.mil@us.navy.mil::af5b9239-1866-4b1f-a601-d58887d30755" providerId="AD" clId="Web-{98F2A528-EDF9-4CE4-50CC-D412CD35F884}" dt="2025-09-20T15:34:13.048" v="75" actId="20577"/>
              <pc2:cmMkLst xmlns:pc2="http://schemas.microsoft.com/office/powerpoint/2019/9/main/command">
                <pc:docMk/>
                <pc:sldMk cId="1818693925" sldId="382"/>
                <pc2:cmMk id="{CA74FFC7-D436-44EE-ADB1-AEA3B5FC2502}"/>
              </pc2:cmMkLst>
            </pc226:cmChg>
          </p:ext>
        </pc:extLst>
      </pc:sldChg>
      <pc:sldChg chg="addSp delSp modSp addAnim delAnim">
        <pc:chgData name="Edmonston, Douglas A SCPO USN CBC GULFPORT MS (USA)" userId="S::douglas.a.edmonston.mil@us.navy.mil::af5b9239-1866-4b1f-a601-d58887d30755" providerId="AD" clId="Web-{98F2A528-EDF9-4CE4-50CC-D412CD35F884}" dt="2025-09-20T15:40:04.352" v="143" actId="1076"/>
        <pc:sldMkLst>
          <pc:docMk/>
          <pc:sldMk cId="1808545682" sldId="383"/>
        </pc:sldMkLst>
      </pc:sldChg>
      <pc:sldChg chg="delSp del">
        <pc:chgData name="Edmonston, Douglas A SCPO USN CBC GULFPORT MS (USA)" userId="S::douglas.a.edmonston.mil@us.navy.mil::af5b9239-1866-4b1f-a601-d58887d30755" providerId="AD" clId="Web-{98F2A528-EDF9-4CE4-50CC-D412CD35F884}" dt="2025-09-20T15:38:00.315" v="128"/>
        <pc:sldMkLst>
          <pc:docMk/>
          <pc:sldMk cId="1597490318" sldId="384"/>
        </pc:sldMkLst>
      </pc:sldChg>
      <pc:sldChg chg="modSp">
        <pc:chgData name="Edmonston, Douglas A SCPO USN CBC GULFPORT MS (USA)" userId="S::douglas.a.edmonston.mil@us.navy.mil::af5b9239-1866-4b1f-a601-d58887d30755" providerId="AD" clId="Web-{98F2A528-EDF9-4CE4-50CC-D412CD35F884}" dt="2025-09-20T15:44:36.729" v="230" actId="20577"/>
        <pc:sldMkLst>
          <pc:docMk/>
          <pc:sldMk cId="3343026881" sldId="385"/>
        </pc:sldMkLst>
      </pc:sldChg>
      <pc:sldChg chg="addSp delSp modSp del">
        <pc:chgData name="Edmonston, Douglas A SCPO USN CBC GULFPORT MS (USA)" userId="S::douglas.a.edmonston.mil@us.navy.mil::af5b9239-1866-4b1f-a601-d58887d30755" providerId="AD" clId="Web-{98F2A528-EDF9-4CE4-50CC-D412CD35F884}" dt="2025-09-20T15:45:02.995" v="231"/>
        <pc:sldMkLst>
          <pc:docMk/>
          <pc:sldMk cId="3231143801" sldId="386"/>
        </pc:sldMkLst>
      </pc:sldChg>
      <pc:sldChg chg="addSp delSp modSp del ord addAnim delAnim">
        <pc:chgData name="Edmonston, Douglas A SCPO USN CBC GULFPORT MS (USA)" userId="S::douglas.a.edmonston.mil@us.navy.mil::af5b9239-1866-4b1f-a601-d58887d30755" providerId="AD" clId="Web-{98F2A528-EDF9-4CE4-50CC-D412CD35F884}" dt="2025-09-20T17:23:58.334" v="1528"/>
        <pc:sldMkLst>
          <pc:docMk/>
          <pc:sldMk cId="1366141010" sldId="387"/>
        </pc:sldMkLst>
      </pc:sldChg>
      <pc:sldChg chg="addSp delSp modSp">
        <pc:chgData name="Edmonston, Douglas A SCPO USN CBC GULFPORT MS (USA)" userId="S::douglas.a.edmonston.mil@us.navy.mil::af5b9239-1866-4b1f-a601-d58887d30755" providerId="AD" clId="Web-{98F2A528-EDF9-4CE4-50CC-D412CD35F884}" dt="2025-09-20T17:24:40.709" v="1530" actId="20577"/>
        <pc:sldMkLst>
          <pc:docMk/>
          <pc:sldMk cId="1823797866" sldId="388"/>
        </pc:sldMkLst>
      </pc:sldChg>
      <pc:sldChg chg="addSp delSp modSp">
        <pc:chgData name="Edmonston, Douglas A SCPO USN CBC GULFPORT MS (USA)" userId="S::douglas.a.edmonston.mil@us.navy.mil::af5b9239-1866-4b1f-a601-d58887d30755" providerId="AD" clId="Web-{98F2A528-EDF9-4CE4-50CC-D412CD35F884}" dt="2025-09-20T16:01:26.736" v="456" actId="1076"/>
        <pc:sldMkLst>
          <pc:docMk/>
          <pc:sldMk cId="3058274929" sldId="389"/>
        </pc:sldMkLst>
      </pc:sldChg>
      <pc:sldChg chg="addSp delSp modSp">
        <pc:chgData name="Edmonston, Douglas A SCPO USN CBC GULFPORT MS (USA)" userId="S::douglas.a.edmonston.mil@us.navy.mil::af5b9239-1866-4b1f-a601-d58887d30755" providerId="AD" clId="Web-{98F2A528-EDF9-4CE4-50CC-D412CD35F884}" dt="2025-09-20T16:09:00.757" v="571" actId="20577"/>
        <pc:sldMkLst>
          <pc:docMk/>
          <pc:sldMk cId="1417290403" sldId="390"/>
        </pc:sldMkLst>
      </pc:sldChg>
      <pc:sldChg chg="addSp delSp modSp del">
        <pc:chgData name="Edmonston, Douglas A SCPO USN CBC GULFPORT MS (USA)" userId="S::douglas.a.edmonston.mil@us.navy.mil::af5b9239-1866-4b1f-a601-d58887d30755" providerId="AD" clId="Web-{98F2A528-EDF9-4CE4-50CC-D412CD35F884}" dt="2025-09-20T16:48:25.652" v="990"/>
        <pc:sldMkLst>
          <pc:docMk/>
          <pc:sldMk cId="3516183824" sldId="391"/>
        </pc:sldMkLst>
      </pc:sldChg>
      <pc:sldChg chg="addSp delSp modSp">
        <pc:chgData name="Edmonston, Douglas A SCPO USN CBC GULFPORT MS (USA)" userId="S::douglas.a.edmonston.mil@us.navy.mil::af5b9239-1866-4b1f-a601-d58887d30755" providerId="AD" clId="Web-{98F2A528-EDF9-4CE4-50CC-D412CD35F884}" dt="2025-09-20T16:56:59.015" v="1127" actId="1076"/>
        <pc:sldMkLst>
          <pc:docMk/>
          <pc:sldMk cId="3909337966" sldId="392"/>
        </pc:sldMkLst>
      </pc:sldChg>
      <pc:sldChg chg="addSp delSp modSp">
        <pc:chgData name="Edmonston, Douglas A SCPO USN CBC GULFPORT MS (USA)" userId="S::douglas.a.edmonston.mil@us.navy.mil::af5b9239-1866-4b1f-a601-d58887d30755" providerId="AD" clId="Web-{98F2A528-EDF9-4CE4-50CC-D412CD35F884}" dt="2025-09-20T16:59:24.753" v="1204" actId="1076"/>
        <pc:sldMkLst>
          <pc:docMk/>
          <pc:sldMk cId="3329810218" sldId="393"/>
        </pc:sldMkLst>
      </pc:sldChg>
      <pc:sldChg chg="modSp">
        <pc:chgData name="Edmonston, Douglas A SCPO USN CBC GULFPORT MS (USA)" userId="S::douglas.a.edmonston.mil@us.navy.mil::af5b9239-1866-4b1f-a601-d58887d30755" providerId="AD" clId="Web-{98F2A528-EDF9-4CE4-50CC-D412CD35F884}" dt="2025-09-20T17:01:57.815" v="1229" actId="1076"/>
        <pc:sldMkLst>
          <pc:docMk/>
          <pc:sldMk cId="3543743075" sldId="396"/>
        </pc:sldMkLst>
      </pc:sldChg>
      <pc:sldChg chg="delSp modSp">
        <pc:chgData name="Edmonston, Douglas A SCPO USN CBC GULFPORT MS (USA)" userId="S::douglas.a.edmonston.mil@us.navy.mil::af5b9239-1866-4b1f-a601-d58887d30755" providerId="AD" clId="Web-{98F2A528-EDF9-4CE4-50CC-D412CD35F884}" dt="2025-09-20T17:04:02.785" v="1253" actId="1076"/>
        <pc:sldMkLst>
          <pc:docMk/>
          <pc:sldMk cId="3114684127" sldId="397"/>
        </pc:sldMkLst>
      </pc:sldChg>
      <pc:sldChg chg="addSp delSp modSp">
        <pc:chgData name="Edmonston, Douglas A SCPO USN CBC GULFPORT MS (USA)" userId="S::douglas.a.edmonston.mil@us.navy.mil::af5b9239-1866-4b1f-a601-d58887d30755" providerId="AD" clId="Web-{98F2A528-EDF9-4CE4-50CC-D412CD35F884}" dt="2025-09-20T17:06:53.244" v="1286" actId="14100"/>
        <pc:sldMkLst>
          <pc:docMk/>
          <pc:sldMk cId="3384573747" sldId="398"/>
        </pc:sldMkLst>
      </pc:sldChg>
      <pc:sldChg chg="addSp delSp modSp">
        <pc:chgData name="Edmonston, Douglas A SCPO USN CBC GULFPORT MS (USA)" userId="S::douglas.a.edmonston.mil@us.navy.mil::af5b9239-1866-4b1f-a601-d58887d30755" providerId="AD" clId="Web-{98F2A528-EDF9-4CE4-50CC-D412CD35F884}" dt="2025-09-20T17:10:35.338" v="1352" actId="1076"/>
        <pc:sldMkLst>
          <pc:docMk/>
          <pc:sldMk cId="939494777" sldId="399"/>
        </pc:sldMkLst>
      </pc:sldChg>
      <pc:sldChg chg="delSp modSp">
        <pc:chgData name="Edmonston, Douglas A SCPO USN CBC GULFPORT MS (USA)" userId="S::douglas.a.edmonston.mil@us.navy.mil::af5b9239-1866-4b1f-a601-d58887d30755" providerId="AD" clId="Web-{98F2A528-EDF9-4CE4-50CC-D412CD35F884}" dt="2025-09-20T17:08:36.322" v="1326" actId="20577"/>
        <pc:sldMkLst>
          <pc:docMk/>
          <pc:sldMk cId="2001929686" sldId="400"/>
        </pc:sldMkLst>
      </pc:sldChg>
      <pc:sldChg chg="addSp delSp modSp">
        <pc:chgData name="Edmonston, Douglas A SCPO USN CBC GULFPORT MS (USA)" userId="S::douglas.a.edmonston.mil@us.navy.mil::af5b9239-1866-4b1f-a601-d58887d30755" providerId="AD" clId="Web-{98F2A528-EDF9-4CE4-50CC-D412CD35F884}" dt="2025-09-20T17:12:21.511" v="1369" actId="1076"/>
        <pc:sldMkLst>
          <pc:docMk/>
          <pc:sldMk cId="1187958213" sldId="401"/>
        </pc:sldMkLst>
      </pc:sldChg>
      <pc:sldChg chg="del">
        <pc:chgData name="Edmonston, Douglas A SCPO USN CBC GULFPORT MS (USA)" userId="S::douglas.a.edmonston.mil@us.navy.mil::af5b9239-1866-4b1f-a601-d58887d30755" providerId="AD" clId="Web-{98F2A528-EDF9-4CE4-50CC-D412CD35F884}" dt="2025-09-20T17:15:26.748" v="1411"/>
        <pc:sldMkLst>
          <pc:docMk/>
          <pc:sldMk cId="1609669832" sldId="402"/>
        </pc:sldMkLst>
      </pc:sldChg>
      <pc:sldChg chg="modSp">
        <pc:chgData name="Edmonston, Douglas A SCPO USN CBC GULFPORT MS (USA)" userId="S::douglas.a.edmonston.mil@us.navy.mil::af5b9239-1866-4b1f-a601-d58887d30755" providerId="AD" clId="Web-{98F2A528-EDF9-4CE4-50CC-D412CD35F884}" dt="2025-09-20T17:26:19.132" v="1540" actId="20577"/>
        <pc:sldMkLst>
          <pc:docMk/>
          <pc:sldMk cId="3139787367" sldId="403"/>
        </pc:sldMkLst>
      </pc:sldChg>
      <pc:sldChg chg="addSp delSp modSp">
        <pc:chgData name="Edmonston, Douglas A SCPO USN CBC GULFPORT MS (USA)" userId="S::douglas.a.edmonston.mil@us.navy.mil::af5b9239-1866-4b1f-a601-d58887d30755" providerId="AD" clId="Web-{98F2A528-EDF9-4CE4-50CC-D412CD35F884}" dt="2025-09-20T17:14:54.606" v="1406" actId="1076"/>
        <pc:sldMkLst>
          <pc:docMk/>
          <pc:sldMk cId="1601208134" sldId="404"/>
        </pc:sldMkLst>
      </pc:sldChg>
      <pc:sldChg chg="addSp modSp">
        <pc:chgData name="Edmonston, Douglas A SCPO USN CBC GULFPORT MS (USA)" userId="S::douglas.a.edmonston.mil@us.navy.mil::af5b9239-1866-4b1f-a601-d58887d30755" providerId="AD" clId="Web-{98F2A528-EDF9-4CE4-50CC-D412CD35F884}" dt="2025-09-20T17:14:11.621" v="1397" actId="1076"/>
        <pc:sldMkLst>
          <pc:docMk/>
          <pc:sldMk cId="388507154" sldId="405"/>
        </pc:sldMkLst>
      </pc:sldChg>
      <pc:sldChg chg="add del replId">
        <pc:chgData name="Edmonston, Douglas A SCPO USN CBC GULFPORT MS (USA)" userId="S::douglas.a.edmonston.mil@us.navy.mil::af5b9239-1866-4b1f-a601-d58887d30755" providerId="AD" clId="Web-{98F2A528-EDF9-4CE4-50CC-D412CD35F884}" dt="2025-09-20T17:21:02.531" v="1474"/>
        <pc:sldMkLst>
          <pc:docMk/>
          <pc:sldMk cId="127061306" sldId="406"/>
        </pc:sldMkLst>
      </pc:sldChg>
      <pc:sldChg chg="add del replId">
        <pc:chgData name="Edmonston, Douglas A SCPO USN CBC GULFPORT MS (USA)" userId="S::douglas.a.edmonston.mil@us.navy.mil::af5b9239-1866-4b1f-a601-d58887d30755" providerId="AD" clId="Web-{98F2A528-EDF9-4CE4-50CC-D412CD35F884}" dt="2025-09-20T17:21:12.703" v="1476"/>
        <pc:sldMkLst>
          <pc:docMk/>
          <pc:sldMk cId="1029664898" sldId="406"/>
        </pc:sldMkLst>
      </pc:sldChg>
    </pc:docChg>
  </pc:docChgLst>
  <pc:docChgLst>
    <pc:chgData name="Osborne, James R MCPO USN DCNO N1 (USA)" userId="S::james.r.osborne.mil@us.navy.mil::db38b5b9-a24d-48a5-8eba-4cddad04ac17" providerId="AD" clId="Web-{2E647F76-4EC4-4E98-9B39-763FCA1B6AAF}"/>
    <pc:docChg chg="mod modSld">
      <pc:chgData name="Osborne, James R MCPO USN DCNO N1 (USA)" userId="S::james.r.osborne.mil@us.navy.mil::db38b5b9-a24d-48a5-8eba-4cddad04ac17" providerId="AD" clId="Web-{2E647F76-4EC4-4E98-9B39-763FCA1B6AAF}" dt="2025-07-30T20:24:54.022" v="1" actId="1076"/>
      <pc:docMkLst>
        <pc:docMk/>
      </pc:docMkLst>
      <pc:sldChg chg="modSp">
        <pc:chgData name="Osborne, James R MCPO USN DCNO N1 (USA)" userId="S::james.r.osborne.mil@us.navy.mil::db38b5b9-a24d-48a5-8eba-4cddad04ac17" providerId="AD" clId="Web-{2E647F76-4EC4-4E98-9B39-763FCA1B6AAF}" dt="2025-07-30T20:24:54.022" v="1" actId="1076"/>
        <pc:sldMkLst>
          <pc:docMk/>
          <pc:sldMk cId="3114684127" sldId="397"/>
        </pc:sldMkLst>
      </pc:sldChg>
    </pc:docChg>
  </pc:docChgLst>
  <pc:docChgLst>
    <pc:chgData name="Osborne, James R MCPO USN DCNO N1 (USA)" userId="S::james.r.osborne.mil@us.navy.mil::db38b5b9-a24d-48a5-8eba-4cddad04ac17" providerId="AD" clId="Web-{7262A9CF-DE79-469E-89F5-1EADE8999D9E}"/>
    <pc:docChg chg="delSld modSld">
      <pc:chgData name="Osborne, James R MCPO USN DCNO N1 (USA)" userId="S::james.r.osborne.mil@us.navy.mil::db38b5b9-a24d-48a5-8eba-4cddad04ac17" providerId="AD" clId="Web-{7262A9CF-DE79-469E-89F5-1EADE8999D9E}" dt="2025-09-15T22:49:25.207" v="95"/>
      <pc:docMkLst>
        <pc:docMk/>
      </pc:docMkLst>
      <pc:sldChg chg="modNotes">
        <pc:chgData name="Osborne, James R MCPO USN DCNO N1 (USA)" userId="S::james.r.osborne.mil@us.navy.mil::db38b5b9-a24d-48a5-8eba-4cddad04ac17" providerId="AD" clId="Web-{7262A9CF-DE79-469E-89F5-1EADE8999D9E}" dt="2025-09-15T22:49:25.207" v="95"/>
        <pc:sldMkLst>
          <pc:docMk/>
          <pc:sldMk cId="1350466863" sldId="271"/>
        </pc:sldMkLst>
      </pc:sldChg>
      <pc:sldChg chg="modSp">
        <pc:chgData name="Osborne, James R MCPO USN DCNO N1 (USA)" userId="S::james.r.osborne.mil@us.navy.mil::db38b5b9-a24d-48a5-8eba-4cddad04ac17" providerId="AD" clId="Web-{7262A9CF-DE79-469E-89F5-1EADE8999D9E}" dt="2025-09-15T22:41:44.450" v="35" actId="20577"/>
        <pc:sldMkLst>
          <pc:docMk/>
          <pc:sldMk cId="3643456222" sldId="308"/>
        </pc:sldMkLst>
      </pc:sldChg>
      <pc:sldChg chg="modSp modNotes">
        <pc:chgData name="Osborne, James R MCPO USN DCNO N1 (USA)" userId="S::james.r.osborne.mil@us.navy.mil::db38b5b9-a24d-48a5-8eba-4cddad04ac17" providerId="AD" clId="Web-{7262A9CF-DE79-469E-89F5-1EADE8999D9E}" dt="2025-09-15T22:46:46.331" v="71"/>
        <pc:sldMkLst>
          <pc:docMk/>
          <pc:sldMk cId="2743629422" sldId="317"/>
        </pc:sldMkLst>
      </pc:sldChg>
      <pc:sldChg chg="modSp">
        <pc:chgData name="Osborne, James R MCPO USN DCNO N1 (USA)" userId="S::james.r.osborne.mil@us.navy.mil::db38b5b9-a24d-48a5-8eba-4cddad04ac17" providerId="AD" clId="Web-{7262A9CF-DE79-469E-89F5-1EADE8999D9E}" dt="2025-09-15T22:43:15.030" v="40" actId="20577"/>
        <pc:sldMkLst>
          <pc:docMk/>
          <pc:sldMk cId="2838301765" sldId="331"/>
        </pc:sldMkLst>
      </pc:sldChg>
      <pc:sldChg chg="modSp">
        <pc:chgData name="Osborne, James R MCPO USN DCNO N1 (USA)" userId="S::james.r.osborne.mil@us.navy.mil::db38b5b9-a24d-48a5-8eba-4cddad04ac17" providerId="AD" clId="Web-{7262A9CF-DE79-469E-89F5-1EADE8999D9E}" dt="2025-09-15T22:43:51.500" v="45" actId="20577"/>
        <pc:sldMkLst>
          <pc:docMk/>
          <pc:sldMk cId="223364431" sldId="332"/>
        </pc:sldMkLst>
      </pc:sldChg>
      <pc:sldChg chg="delSp modNotes">
        <pc:chgData name="Osborne, James R MCPO USN DCNO N1 (USA)" userId="S::james.r.osborne.mil@us.navy.mil::db38b5b9-a24d-48a5-8eba-4cddad04ac17" providerId="AD" clId="Web-{7262A9CF-DE79-469E-89F5-1EADE8999D9E}" dt="2025-09-15T22:37:31.215" v="1"/>
        <pc:sldMkLst>
          <pc:docMk/>
          <pc:sldMk cId="607035917" sldId="380"/>
        </pc:sldMkLst>
      </pc:sldChg>
      <pc:sldChg chg="modSp">
        <pc:chgData name="Osborne, James R MCPO USN DCNO N1 (USA)" userId="S::james.r.osborne.mil@us.navy.mil::db38b5b9-a24d-48a5-8eba-4cddad04ac17" providerId="AD" clId="Web-{7262A9CF-DE79-469E-89F5-1EADE8999D9E}" dt="2025-09-15T22:39:34.372" v="5" actId="20577"/>
        <pc:sldMkLst>
          <pc:docMk/>
          <pc:sldMk cId="1808545682" sldId="383"/>
        </pc:sldMkLst>
      </pc:sldChg>
      <pc:sldChg chg="modSp">
        <pc:chgData name="Osborne, James R MCPO USN DCNO N1 (USA)" userId="S::james.r.osborne.mil@us.navy.mil::db38b5b9-a24d-48a5-8eba-4cddad04ac17" providerId="AD" clId="Web-{7262A9CF-DE79-469E-89F5-1EADE8999D9E}" dt="2025-09-15T22:39:56.934" v="7" actId="20577"/>
        <pc:sldMkLst>
          <pc:docMk/>
          <pc:sldMk cId="3343026881" sldId="385"/>
        </pc:sldMkLst>
      </pc:sldChg>
      <pc:sldChg chg="modSp">
        <pc:chgData name="Osborne, James R MCPO USN DCNO N1 (USA)" userId="S::james.r.osborne.mil@us.navy.mil::db38b5b9-a24d-48a5-8eba-4cddad04ac17" providerId="AD" clId="Web-{7262A9CF-DE79-469E-89F5-1EADE8999D9E}" dt="2025-09-15T22:41:11.560" v="29" actId="20577"/>
        <pc:sldMkLst>
          <pc:docMk/>
          <pc:sldMk cId="3058274929" sldId="389"/>
        </pc:sldMkLst>
      </pc:sldChg>
      <pc:sldChg chg="modSp">
        <pc:chgData name="Osborne, James R MCPO USN DCNO N1 (USA)" userId="S::james.r.osborne.mil@us.navy.mil::db38b5b9-a24d-48a5-8eba-4cddad04ac17" providerId="AD" clId="Web-{7262A9CF-DE79-469E-89F5-1EADE8999D9E}" dt="2025-09-15T22:45:57.643" v="65" actId="20577"/>
        <pc:sldMkLst>
          <pc:docMk/>
          <pc:sldMk cId="3329810218" sldId="393"/>
        </pc:sldMkLst>
      </pc:sldChg>
      <pc:sldChg chg="del">
        <pc:chgData name="Osborne, James R MCPO USN DCNO N1 (USA)" userId="S::james.r.osborne.mil@us.navy.mil::db38b5b9-a24d-48a5-8eba-4cddad04ac17" providerId="AD" clId="Web-{7262A9CF-DE79-469E-89F5-1EADE8999D9E}" dt="2025-09-15T22:45:19.877" v="60"/>
        <pc:sldMkLst>
          <pc:docMk/>
          <pc:sldMk cId="3009522381" sldId="394"/>
        </pc:sldMkLst>
      </pc:sldChg>
      <pc:sldChg chg="del">
        <pc:chgData name="Osborne, James R MCPO USN DCNO N1 (USA)" userId="S::james.r.osborne.mil@us.navy.mil::db38b5b9-a24d-48a5-8eba-4cddad04ac17" providerId="AD" clId="Web-{7262A9CF-DE79-469E-89F5-1EADE8999D9E}" dt="2025-09-15T22:46:04.284" v="66"/>
        <pc:sldMkLst>
          <pc:docMk/>
          <pc:sldMk cId="1344936516" sldId="395"/>
        </pc:sldMkLst>
      </pc:sldChg>
      <pc:sldChg chg="modSp">
        <pc:chgData name="Osborne, James R MCPO USN DCNO N1 (USA)" userId="S::james.r.osborne.mil@us.navy.mil::db38b5b9-a24d-48a5-8eba-4cddad04ac17" providerId="AD" clId="Web-{7262A9CF-DE79-469E-89F5-1EADE8999D9E}" dt="2025-09-15T22:47:31.425" v="79" actId="20577"/>
        <pc:sldMkLst>
          <pc:docMk/>
          <pc:sldMk cId="3543743075" sldId="396"/>
        </pc:sldMkLst>
      </pc:sldChg>
    </pc:docChg>
  </pc:docChgLst>
  <pc:docChgLst>
    <pc:chgData name="Gardner, Steven L PO1 USN NSSATC HQ (USA)" userId="d40a2193-434a-4150-aa78-8e58895ac27f" providerId="ADAL" clId="{26DEF5A4-D3A3-4441-BBC8-9EB89E1C507C}"/>
    <pc:docChg chg="modSld">
      <pc:chgData name="Gardner, Steven L PO1 USN NSSATC HQ (USA)" userId="d40a2193-434a-4150-aa78-8e58895ac27f" providerId="ADAL" clId="{26DEF5A4-D3A3-4441-BBC8-9EB89E1C507C}" dt="2025-06-19T00:21:43.495" v="44" actId="2711"/>
      <pc:docMkLst>
        <pc:docMk/>
      </pc:docMkLst>
      <pc:sldChg chg="modSp mod">
        <pc:chgData name="Gardner, Steven L PO1 USN NSSATC HQ (USA)" userId="d40a2193-434a-4150-aa78-8e58895ac27f" providerId="ADAL" clId="{26DEF5A4-D3A3-4441-BBC8-9EB89E1C507C}" dt="2025-06-19T00:19:44.745" v="22" actId="20577"/>
        <pc:sldMkLst>
          <pc:docMk/>
          <pc:sldMk cId="223364431" sldId="332"/>
        </pc:sldMkLst>
      </pc:sldChg>
      <pc:sldChg chg="modSp mod">
        <pc:chgData name="Gardner, Steven L PO1 USN NSSATC HQ (USA)" userId="d40a2193-434a-4150-aa78-8e58895ac27f" providerId="ADAL" clId="{26DEF5A4-D3A3-4441-BBC8-9EB89E1C507C}" dt="2025-06-19T00:17:28.633" v="6" actId="20577"/>
        <pc:sldMkLst>
          <pc:docMk/>
          <pc:sldMk cId="1597490318" sldId="384"/>
        </pc:sldMkLst>
      </pc:sldChg>
      <pc:sldChg chg="modSp mod">
        <pc:chgData name="Gardner, Steven L PO1 USN NSSATC HQ (USA)" userId="d40a2193-434a-4150-aa78-8e58895ac27f" providerId="ADAL" clId="{26DEF5A4-D3A3-4441-BBC8-9EB89E1C507C}" dt="2025-06-19T00:17:52.987" v="7" actId="20577"/>
        <pc:sldMkLst>
          <pc:docMk/>
          <pc:sldMk cId="3343026881" sldId="385"/>
        </pc:sldMkLst>
      </pc:sldChg>
      <pc:sldChg chg="modSp mod">
        <pc:chgData name="Gardner, Steven L PO1 USN NSSATC HQ (USA)" userId="d40a2193-434a-4150-aa78-8e58895ac27f" providerId="ADAL" clId="{26DEF5A4-D3A3-4441-BBC8-9EB89E1C507C}" dt="2025-06-19T00:18:17.052" v="12" actId="20577"/>
        <pc:sldMkLst>
          <pc:docMk/>
          <pc:sldMk cId="3231143801" sldId="386"/>
        </pc:sldMkLst>
      </pc:sldChg>
      <pc:sldChg chg="modSp mod">
        <pc:chgData name="Gardner, Steven L PO1 USN NSSATC HQ (USA)" userId="d40a2193-434a-4150-aa78-8e58895ac27f" providerId="ADAL" clId="{26DEF5A4-D3A3-4441-BBC8-9EB89E1C507C}" dt="2025-06-19T00:18:38.482" v="15" actId="20577"/>
        <pc:sldMkLst>
          <pc:docMk/>
          <pc:sldMk cId="1823797866" sldId="388"/>
        </pc:sldMkLst>
      </pc:sldChg>
      <pc:sldChg chg="modSp mod">
        <pc:chgData name="Gardner, Steven L PO1 USN NSSATC HQ (USA)" userId="d40a2193-434a-4150-aa78-8e58895ac27f" providerId="ADAL" clId="{26DEF5A4-D3A3-4441-BBC8-9EB89E1C507C}" dt="2025-06-19T00:18:56.508" v="20" actId="255"/>
        <pc:sldMkLst>
          <pc:docMk/>
          <pc:sldMk cId="3058274929" sldId="389"/>
        </pc:sldMkLst>
      </pc:sldChg>
      <pc:sldChg chg="modSp mod">
        <pc:chgData name="Gardner, Steven L PO1 USN NSSATC HQ (USA)" userId="d40a2193-434a-4150-aa78-8e58895ac27f" providerId="ADAL" clId="{26DEF5A4-D3A3-4441-BBC8-9EB89E1C507C}" dt="2025-06-19T00:20:18.764" v="27" actId="255"/>
        <pc:sldMkLst>
          <pc:docMk/>
          <pc:sldMk cId="3909337966" sldId="392"/>
        </pc:sldMkLst>
      </pc:sldChg>
      <pc:sldChg chg="modSp mod">
        <pc:chgData name="Gardner, Steven L PO1 USN NSSATC HQ (USA)" userId="d40a2193-434a-4150-aa78-8e58895ac27f" providerId="ADAL" clId="{26DEF5A4-D3A3-4441-BBC8-9EB89E1C507C}" dt="2025-06-19T00:20:35.859" v="35" actId="20577"/>
        <pc:sldMkLst>
          <pc:docMk/>
          <pc:sldMk cId="3009522381" sldId="394"/>
        </pc:sldMkLst>
      </pc:sldChg>
      <pc:sldChg chg="modSp mod">
        <pc:chgData name="Gardner, Steven L PO1 USN NSSATC HQ (USA)" userId="d40a2193-434a-4150-aa78-8e58895ac27f" providerId="ADAL" clId="{26DEF5A4-D3A3-4441-BBC8-9EB89E1C507C}" dt="2025-06-19T00:20:47.971" v="43" actId="20577"/>
        <pc:sldMkLst>
          <pc:docMk/>
          <pc:sldMk cId="1344936516" sldId="395"/>
        </pc:sldMkLst>
      </pc:sldChg>
      <pc:sldChg chg="modSp mod">
        <pc:chgData name="Gardner, Steven L PO1 USN NSSATC HQ (USA)" userId="d40a2193-434a-4150-aa78-8e58895ac27f" providerId="ADAL" clId="{26DEF5A4-D3A3-4441-BBC8-9EB89E1C507C}" dt="2025-06-19T00:21:43.495" v="44" actId="2711"/>
        <pc:sldMkLst>
          <pc:docMk/>
          <pc:sldMk cId="1601208134" sldId="404"/>
        </pc:sldMkLst>
      </pc:sldChg>
    </pc:docChg>
  </pc:docChgLst>
  <pc:docChgLst>
    <pc:chgData name="Osborne, James R MCPO USN DCNO N1 (USA)" userId="S::james.r.osborne.mil@us.navy.mil::db38b5b9-a24d-48a5-8eba-4cddad04ac17" providerId="AD" clId="Web-{32D5C324-CAF8-418A-AB36-1D893436268A}"/>
    <pc:docChg chg="modSld">
      <pc:chgData name="Osborne, James R MCPO USN DCNO N1 (USA)" userId="S::james.r.osborne.mil@us.navy.mil::db38b5b9-a24d-48a5-8eba-4cddad04ac17" providerId="AD" clId="Web-{32D5C324-CAF8-418A-AB36-1D893436268A}" dt="2025-08-15T16:07:20.112" v="1" actId="20577"/>
      <pc:docMkLst>
        <pc:docMk/>
      </pc:docMkLst>
      <pc:sldChg chg="modSp">
        <pc:chgData name="Osborne, James R MCPO USN DCNO N1 (USA)" userId="S::james.r.osborne.mil@us.navy.mil::db38b5b9-a24d-48a5-8eba-4cddad04ac17" providerId="AD" clId="Web-{32D5C324-CAF8-418A-AB36-1D893436268A}" dt="2025-08-15T16:07:20.112" v="1" actId="20577"/>
        <pc:sldMkLst>
          <pc:docMk/>
          <pc:sldMk cId="2743629422" sldId="317"/>
        </pc:sldMkLst>
      </pc:sldChg>
    </pc:docChg>
  </pc:docChgLst>
  <pc:docChgLst>
    <pc:chgData name="Williams, Shanita A (Nita) SCPO USN CHNAVPERS MIL TN (USA)" userId="10c8b57d-dcf9-4aa0-971e-00895dee932e" providerId="ADAL" clId="{4B2C83BB-B4E3-420E-A7D6-E46589FCE163}"/>
    <pc:docChg chg="modSld">
      <pc:chgData name="Williams, Shanita A (Nita) SCPO USN CHNAVPERS MIL TN (USA)" userId="10c8b57d-dcf9-4aa0-971e-00895dee932e" providerId="ADAL" clId="{4B2C83BB-B4E3-420E-A7D6-E46589FCE163}" dt="2025-12-04T15:49:17.295" v="4" actId="2711"/>
      <pc:docMkLst>
        <pc:docMk/>
      </pc:docMkLst>
      <pc:sldChg chg="modSp mod">
        <pc:chgData name="Williams, Shanita A (Nita) SCPO USN CHNAVPERS MIL TN (USA)" userId="10c8b57d-dcf9-4aa0-971e-00895dee932e" providerId="ADAL" clId="{4B2C83BB-B4E3-420E-A7D6-E46589FCE163}" dt="2025-12-04T15:48:16.576" v="3" actId="1076"/>
        <pc:sldMkLst>
          <pc:docMk/>
          <pc:sldMk cId="607035917" sldId="380"/>
        </pc:sldMkLst>
        <pc:spChg chg="mod">
          <ac:chgData name="Williams, Shanita A (Nita) SCPO USN CHNAVPERS MIL TN (USA)" userId="10c8b57d-dcf9-4aa0-971e-00895dee932e" providerId="ADAL" clId="{4B2C83BB-B4E3-420E-A7D6-E46589FCE163}" dt="2025-12-04T15:48:16.576" v="3" actId="1076"/>
          <ac:spMkLst>
            <pc:docMk/>
            <pc:sldMk cId="607035917" sldId="380"/>
            <ac:spMk id="3" creationId="{97F9F476-6833-4C5F-A3D2-37BDB2165A9E}"/>
          </ac:spMkLst>
        </pc:spChg>
        <pc:grpChg chg="mod">
          <ac:chgData name="Williams, Shanita A (Nita) SCPO USN CHNAVPERS MIL TN (USA)" userId="10c8b57d-dcf9-4aa0-971e-00895dee932e" providerId="ADAL" clId="{4B2C83BB-B4E3-420E-A7D6-E46589FCE163}" dt="2025-12-04T15:48:00.647" v="1" actId="1076"/>
          <ac:grpSpMkLst>
            <pc:docMk/>
            <pc:sldMk cId="607035917" sldId="380"/>
            <ac:grpSpMk id="4" creationId="{D9EC3003-51A6-F1AA-6D67-EAAE06EE214C}"/>
          </ac:grpSpMkLst>
        </pc:grpChg>
      </pc:sldChg>
      <pc:sldChg chg="modSp mod">
        <pc:chgData name="Williams, Shanita A (Nita) SCPO USN CHNAVPERS MIL TN (USA)" userId="10c8b57d-dcf9-4aa0-971e-00895dee932e" providerId="ADAL" clId="{4B2C83BB-B4E3-420E-A7D6-E46589FCE163}" dt="2025-12-04T15:49:17.295" v="4" actId="2711"/>
        <pc:sldMkLst>
          <pc:docMk/>
          <pc:sldMk cId="3543743075" sldId="396"/>
        </pc:sldMkLst>
        <pc:spChg chg="mod">
          <ac:chgData name="Williams, Shanita A (Nita) SCPO USN CHNAVPERS MIL TN (USA)" userId="10c8b57d-dcf9-4aa0-971e-00895dee932e" providerId="ADAL" clId="{4B2C83BB-B4E3-420E-A7D6-E46589FCE163}" dt="2025-12-04T15:49:17.295" v="4" actId="2711"/>
          <ac:spMkLst>
            <pc:docMk/>
            <pc:sldMk cId="3543743075" sldId="396"/>
            <ac:spMk id="3" creationId="{00000000-0000-0000-0000-000000000000}"/>
          </ac:spMkLst>
        </pc:spChg>
      </pc:sldChg>
    </pc:docChg>
  </pc:docChgLst>
  <pc:docChgLst>
    <pc:chgData name="Tamondong, Elbert Martinez (El) MCPO USN NETC PENSACOLA FL (USA)" userId="S::elbert.m.tamondong.mil@us.navy.mil::fdd2630a-d323-4823-add4-e385e6e52986" providerId="AD" clId="Web-{DB088F2C-4548-F7D2-E36F-8DEB88081ED3}"/>
    <pc:docChg chg="modSld">
      <pc:chgData name="Tamondong, Elbert Martinez (El) MCPO USN NETC PENSACOLA FL (USA)" userId="S::elbert.m.tamondong.mil@us.navy.mil::fdd2630a-d323-4823-add4-e385e6e52986" providerId="AD" clId="Web-{DB088F2C-4548-F7D2-E36F-8DEB88081ED3}" dt="2025-08-11T13:11:02.919" v="0" actId="1076"/>
      <pc:docMkLst>
        <pc:docMk/>
      </pc:docMkLst>
      <pc:sldChg chg="modSp">
        <pc:chgData name="Tamondong, Elbert Martinez (El) MCPO USN NETC PENSACOLA FL (USA)" userId="S::elbert.m.tamondong.mil@us.navy.mil::fdd2630a-d323-4823-add4-e385e6e52986" providerId="AD" clId="Web-{DB088F2C-4548-F7D2-E36F-8DEB88081ED3}" dt="2025-08-11T13:11:02.919" v="0" actId="1076"/>
        <pc:sldMkLst>
          <pc:docMk/>
          <pc:sldMk cId="388507154" sldId="405"/>
        </pc:sldMkLst>
      </pc:sldChg>
    </pc:docChg>
  </pc:docChgLst>
  <pc:docChgLst>
    <pc:chgData name="Edmonston, Douglas A SCPO USN CBC GULFPORT MS (USA)" userId="S::douglas.a.edmonston.mil@us.navy.mil::af5b9239-1866-4b1f-a601-d58887d30755" providerId="AD" clId="Web-{696678D9-3705-131B-7F3A-00DC53AD8A94}"/>
    <pc:docChg chg="addSld delSld modSld">
      <pc:chgData name="Edmonston, Douglas A SCPO USN CBC GULFPORT MS (USA)" userId="S::douglas.a.edmonston.mil@us.navy.mil::af5b9239-1866-4b1f-a601-d58887d30755" providerId="AD" clId="Web-{696678D9-3705-131B-7F3A-00DC53AD8A94}" dt="2025-09-25T17:30:18.643" v="6" actId="20577"/>
      <pc:docMkLst>
        <pc:docMk/>
      </pc:docMkLst>
      <pc:sldChg chg="addSp modSp">
        <pc:chgData name="Edmonston, Douglas A SCPO USN CBC GULFPORT MS (USA)" userId="S::douglas.a.edmonston.mil@us.navy.mil::af5b9239-1866-4b1f-a601-d58887d30755" providerId="AD" clId="Web-{696678D9-3705-131B-7F3A-00DC53AD8A94}" dt="2025-09-25T17:30:18.643" v="6" actId="20577"/>
        <pc:sldMkLst>
          <pc:docMk/>
          <pc:sldMk cId="607035917" sldId="380"/>
        </pc:sldMkLst>
      </pc:sldChg>
      <pc:sldChg chg="add del">
        <pc:chgData name="Edmonston, Douglas A SCPO USN CBC GULFPORT MS (USA)" userId="S::douglas.a.edmonston.mil@us.navy.mil::af5b9239-1866-4b1f-a601-d58887d30755" providerId="AD" clId="Web-{696678D9-3705-131B-7F3A-00DC53AD8A94}" dt="2025-09-25T17:29:08.890" v="1"/>
        <pc:sldMkLst>
          <pc:docMk/>
          <pc:sldMk cId="244059713" sldId="406"/>
        </pc:sldMkLst>
      </pc:sldChg>
    </pc:docChg>
  </pc:docChgLst>
  <pc:docChgLst>
    <pc:chgData name="Osborne, James R MCPO USN DCNO N1 (USA)" userId="S::james.r.osborne.mil@us.navy.mil::db38b5b9-a24d-48a5-8eba-4cddad04ac17" providerId="AD" clId="Web-{4DFC7594-C5B1-4437-B835-628C4F554CFB}"/>
    <pc:docChg chg="modSld">
      <pc:chgData name="Osborne, James R MCPO USN DCNO N1 (USA)" userId="S::james.r.osborne.mil@us.navy.mil::db38b5b9-a24d-48a5-8eba-4cddad04ac17" providerId="AD" clId="Web-{4DFC7594-C5B1-4437-B835-628C4F554CFB}" dt="2025-09-29T20:07:05.667" v="0"/>
      <pc:docMkLst>
        <pc:docMk/>
      </pc:docMkLst>
      <pc:sldChg chg="delSp">
        <pc:chgData name="Osborne, James R MCPO USN DCNO N1 (USA)" userId="S::james.r.osborne.mil@us.navy.mil::db38b5b9-a24d-48a5-8eba-4cddad04ac17" providerId="AD" clId="Web-{4DFC7594-C5B1-4437-B835-628C4F554CFB}" dt="2025-09-29T20:07:05.667" v="0"/>
        <pc:sldMkLst>
          <pc:docMk/>
          <pc:sldMk cId="607035917" sldId="380"/>
        </pc:sldMkLst>
      </pc:sldChg>
    </pc:docChg>
  </pc:docChgLst>
  <pc:docChgLst>
    <pc:chgData name="Gardner, Steven L PO1 USN NSSATC HQ (USA)" userId="S::steven.l.gardner16.mil@us.navy.mil::d40a2193-434a-4150-aa78-8e58895ac27f" providerId="AD" clId="Web-{F5DDA2B4-64C6-EED5-304F-264A79D26923}"/>
    <pc:docChg chg="modSld">
      <pc:chgData name="Gardner, Steven L PO1 USN NSSATC HQ (USA)" userId="S::steven.l.gardner16.mil@us.navy.mil::d40a2193-434a-4150-aa78-8e58895ac27f" providerId="AD" clId="Web-{F5DDA2B4-64C6-EED5-304F-264A79D26923}" dt="2025-06-04T22:06:08.026" v="1" actId="1076"/>
      <pc:docMkLst>
        <pc:docMk/>
      </pc:docMkLst>
      <pc:sldChg chg="modSp">
        <pc:chgData name="Gardner, Steven L PO1 USN NSSATC HQ (USA)" userId="S::steven.l.gardner16.mil@us.navy.mil::d40a2193-434a-4150-aa78-8e58895ac27f" providerId="AD" clId="Web-{F5DDA2B4-64C6-EED5-304F-264A79D26923}" dt="2025-06-04T22:06:08.026" v="1" actId="1076"/>
        <pc:sldMkLst>
          <pc:docMk/>
          <pc:sldMk cId="3384573747" sldId="398"/>
        </pc:sldMkLst>
      </pc:sldChg>
    </pc:docChg>
  </pc:docChgLst>
  <pc:docChgLst>
    <pc:chgData name="Edmonston, Douglas A SCPO USN CBC GULFPORT MS (USA)" userId="S::douglas.a.edmonston.mil@us.navy.mil::af5b9239-1866-4b1f-a601-d58887d30755" providerId="AD" clId="Web-{DC6AF222-F4D8-0775-8EBE-F9EB2899770E}"/>
    <pc:docChg chg="modSld">
      <pc:chgData name="Edmonston, Douglas A SCPO USN CBC GULFPORT MS (USA)" userId="S::douglas.a.edmonston.mil@us.navy.mil::af5b9239-1866-4b1f-a601-d58887d30755" providerId="AD" clId="Web-{DC6AF222-F4D8-0775-8EBE-F9EB2899770E}" dt="2025-06-24T17:25:57.409" v="174" actId="1076"/>
      <pc:docMkLst>
        <pc:docMk/>
      </pc:docMkLst>
      <pc:sldChg chg="modSp">
        <pc:chgData name="Edmonston, Douglas A SCPO USN CBC GULFPORT MS (USA)" userId="S::douglas.a.edmonston.mil@us.navy.mil::af5b9239-1866-4b1f-a601-d58887d30755" providerId="AD" clId="Web-{DC6AF222-F4D8-0775-8EBE-F9EB2899770E}" dt="2025-06-24T17:09:59.893" v="53" actId="20577"/>
        <pc:sldMkLst>
          <pc:docMk/>
          <pc:sldMk cId="3643456222" sldId="308"/>
        </pc:sldMkLst>
      </pc:sldChg>
      <pc:sldChg chg="modSp">
        <pc:chgData name="Edmonston, Douglas A SCPO USN CBC GULFPORT MS (USA)" userId="S::douglas.a.edmonston.mil@us.navy.mil::af5b9239-1866-4b1f-a601-d58887d30755" providerId="AD" clId="Web-{DC6AF222-F4D8-0775-8EBE-F9EB2899770E}" dt="2025-06-24T16:57:41.255" v="2" actId="20577"/>
        <pc:sldMkLst>
          <pc:docMk/>
          <pc:sldMk cId="3343026881" sldId="385"/>
        </pc:sldMkLst>
      </pc:sldChg>
      <pc:sldChg chg="modSp">
        <pc:chgData name="Edmonston, Douglas A SCPO USN CBC GULFPORT MS (USA)" userId="S::douglas.a.edmonston.mil@us.navy.mil::af5b9239-1866-4b1f-a601-d58887d30755" providerId="AD" clId="Web-{DC6AF222-F4D8-0775-8EBE-F9EB2899770E}" dt="2025-06-24T17:14:39.491" v="94" actId="20577"/>
        <pc:sldMkLst>
          <pc:docMk/>
          <pc:sldMk cId="3329810218" sldId="393"/>
        </pc:sldMkLst>
      </pc:sldChg>
      <pc:sldChg chg="modSp">
        <pc:chgData name="Edmonston, Douglas A SCPO USN CBC GULFPORT MS (USA)" userId="S::douglas.a.edmonston.mil@us.navy.mil::af5b9239-1866-4b1f-a601-d58887d30755" providerId="AD" clId="Web-{DC6AF222-F4D8-0775-8EBE-F9EB2899770E}" dt="2025-06-24T17:17:04.306" v="102" actId="1076"/>
        <pc:sldMkLst>
          <pc:docMk/>
          <pc:sldMk cId="3543743075" sldId="396"/>
        </pc:sldMkLst>
      </pc:sldChg>
      <pc:sldChg chg="modSp">
        <pc:chgData name="Edmonston, Douglas A SCPO USN CBC GULFPORT MS (USA)" userId="S::douglas.a.edmonston.mil@us.navy.mil::af5b9239-1866-4b1f-a601-d58887d30755" providerId="AD" clId="Web-{DC6AF222-F4D8-0775-8EBE-F9EB2899770E}" dt="2025-06-24T17:17:54.276" v="110" actId="1076"/>
        <pc:sldMkLst>
          <pc:docMk/>
          <pc:sldMk cId="3114684127" sldId="397"/>
        </pc:sldMkLst>
      </pc:sldChg>
      <pc:sldChg chg="modSp">
        <pc:chgData name="Edmonston, Douglas A SCPO USN CBC GULFPORT MS (USA)" userId="S::douglas.a.edmonston.mil@us.navy.mil::af5b9239-1866-4b1f-a601-d58887d30755" providerId="AD" clId="Web-{DC6AF222-F4D8-0775-8EBE-F9EB2899770E}" dt="2025-06-24T17:20:12.372" v="142" actId="1076"/>
        <pc:sldMkLst>
          <pc:docMk/>
          <pc:sldMk cId="3384573747" sldId="398"/>
        </pc:sldMkLst>
      </pc:sldChg>
      <pc:sldChg chg="modSp">
        <pc:chgData name="Edmonston, Douglas A SCPO USN CBC GULFPORT MS (USA)" userId="S::douglas.a.edmonston.mil@us.navy.mil::af5b9239-1866-4b1f-a601-d58887d30755" providerId="AD" clId="Web-{DC6AF222-F4D8-0775-8EBE-F9EB2899770E}" dt="2025-06-24T17:24:38.220" v="167" actId="20577"/>
        <pc:sldMkLst>
          <pc:docMk/>
          <pc:sldMk cId="2001929686" sldId="400"/>
        </pc:sldMkLst>
      </pc:sldChg>
      <pc:sldChg chg="modSp">
        <pc:chgData name="Edmonston, Douglas A SCPO USN CBC GULFPORT MS (USA)" userId="S::douglas.a.edmonston.mil@us.navy.mil::af5b9239-1866-4b1f-a601-d58887d30755" providerId="AD" clId="Web-{DC6AF222-F4D8-0775-8EBE-F9EB2899770E}" dt="2025-06-24T17:25:57.409" v="174" actId="1076"/>
        <pc:sldMkLst>
          <pc:docMk/>
          <pc:sldMk cId="1601208134" sldId="4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CEDB4D-0AA0-4AB1-8314-363590B73539}" type="datetimeFigureOut">
              <a:rPr lang="en-US" smtClean="0"/>
              <a:t>12/8/2025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1ADCF-32D8-418E-BB9E-77375191B9AF}" type="slidenum">
              <a:rPr lang="en-US" smtClean="0"/>
              <a:t>‹#›</a:t>
            </a:fld>
            <a:endParaRPr lang="en-US"/>
          </a:p>
        </p:txBody>
      </p:sp>
    </p:spTree>
    <p:extLst>
      <p:ext uri="{BB962C8B-B14F-4D97-AF65-F5344CB8AC3E}">
        <p14:creationId xmlns:p14="http://schemas.microsoft.com/office/powerpoint/2010/main" val="1354885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odmwrlibraries.org/continuing-educatio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sncc.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odmou.com/"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navycollege.navy.mil/contact" TargetMode="External"/><Relationship Id="rId4" Type="http://schemas.openxmlformats.org/officeDocument/2006/relationships/hyperlink" Target="https://www.navycollege.navy.mil/docs/OPNAV_1560.9B.pd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Time Required: 75 min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7226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a:t>
            </a:r>
            <a:r>
              <a:rPr lang="en-US" b="1" baseline="0"/>
              <a:t> GUIDE:</a:t>
            </a:r>
          </a:p>
          <a:p>
            <a:pPr marL="0" indent="0">
              <a:buNone/>
            </a:pPr>
            <a:r>
              <a:rPr lang="en-US" b="0" baseline="0"/>
              <a:t>1. Use this slide to show what the MyNavy Education homepage looks like.  </a:t>
            </a:r>
          </a:p>
          <a:p>
            <a:pPr marL="228600" indent="-228600">
              <a:buAutoNum type="arabicPeriod"/>
            </a:pPr>
            <a:endParaRPr lang="en-US" b="0" baseline="0"/>
          </a:p>
          <a:p>
            <a:r>
              <a:rPr lang="en-US" b="0" baseline="0"/>
              <a:t>2. Ensure to make note this is where Sailors go to submit their TA applications, sign the Statement of Understanding for Post/911, etc.</a:t>
            </a:r>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476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 GUIDE:</a:t>
            </a:r>
          </a:p>
          <a:p>
            <a:r>
              <a:rPr lang="en-US"/>
              <a:t>Use</a:t>
            </a:r>
            <a:r>
              <a:rPr lang="en-US" baseline="0"/>
              <a:t> this slide to point out how Sailors can track their TA eligibility, usage, complete the Virtual Learning 101 course, upload files, submit and review TA applications.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1948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a:t>
            </a:r>
            <a:r>
              <a:rPr lang="en-US" b="1" baseline="0"/>
              <a:t> GUIDE:</a:t>
            </a:r>
          </a:p>
          <a:p>
            <a:r>
              <a:rPr lang="en-US" b="0" baseline="0"/>
              <a:t>Slide is for informational purposes.  Refer to Navy College website for more information or you may choose to research ahead of time and provide a short brief on each.</a:t>
            </a:r>
          </a:p>
          <a:p>
            <a:endParaRPr lang="en-US" b="0" baseline="0"/>
          </a:p>
          <a:p>
            <a:r>
              <a:rPr lang="en-US" b="1" baseline="0"/>
              <a:t>Additional Notes:</a:t>
            </a:r>
          </a:p>
          <a:p>
            <a:pPr marL="228600" indent="-228600">
              <a:buAutoNum type="arabicPeriod"/>
            </a:pPr>
            <a:r>
              <a:rPr lang="en-US" b="0" baseline="0"/>
              <a:t>AEV: The Advance Education Voucher Program (AEV) enables selected senior enlisted personnel (E-7 to E-9) to obtain a Navy-relevant bachelor’s or master’s degree in designated areas of study through off-duty education at any U.S. Department of Education (DOE) accredited institution. The AEV program provides 100% funding for tuition, books, and related approved fees within guidelines and funding limits.</a:t>
            </a:r>
          </a:p>
          <a:p>
            <a:pPr marL="228600" indent="-228600">
              <a:buAutoNum type="arabicPeriod"/>
            </a:pPr>
            <a:endParaRPr lang="en-US" b="0" baseline="0"/>
          </a:p>
          <a:p>
            <a:r>
              <a:rPr lang="en-US" b="0" baseline="0"/>
              <a:t>2. GEV: The Graduate Education Voucher program (GEV) was established to provide increased opportunity and incentive for selected Unrestricted Line (URL) officers who wish to obtain a master’s degree during off-duty hours. The GEV Program enables selected officers, with demonstrated superior performance and potential for future contributions to the Navy, to earn a Navy-relevant master’s degree leading to an approved subspecialty while meeting other Navy needs.</a:t>
            </a:r>
          </a:p>
          <a:p>
            <a:endParaRPr lang="en-US" b="0" baseline="0"/>
          </a:p>
          <a:p>
            <a:r>
              <a:rPr lang="en-US" b="0" baseline="0"/>
              <a:t>3. Graduate Certificate Programs offered at Navy Post Graduate School (NPS):  The Department of Defense Management (DDM) offers a unique selection of specialized, high-quality, tailored graduate certificates focused on defense management. These certificate options are:</a:t>
            </a:r>
          </a:p>
          <a:p>
            <a:endParaRPr lang="en-US" b="0" baseline="0"/>
          </a:p>
          <a:p>
            <a:pPr marL="628650" lvl="1" indent="-171450">
              <a:buFont typeface="Arial" panose="020B0604020202020204" pitchFamily="34" charset="0"/>
              <a:buChar char="•"/>
            </a:pPr>
            <a:r>
              <a:rPr lang="en-US" b="0" baseline="0"/>
              <a:t>Offered to resident and distance learning students</a:t>
            </a:r>
          </a:p>
          <a:p>
            <a:pPr marL="628650" lvl="1" indent="-171450">
              <a:buFont typeface="Arial" panose="020B0604020202020204" pitchFamily="34" charset="0"/>
              <a:buChar char="•"/>
            </a:pPr>
            <a:r>
              <a:rPr lang="en-US" b="0" baseline="0"/>
              <a:t>Composed of a series of four to five courses</a:t>
            </a:r>
          </a:p>
          <a:p>
            <a:pPr marL="628650" lvl="1" indent="-171450">
              <a:buFont typeface="Arial" panose="020B0604020202020204" pitchFamily="34" charset="0"/>
              <a:buChar char="•"/>
            </a:pPr>
            <a:r>
              <a:rPr lang="en-US" b="0" baseline="0"/>
              <a:t>Taught by the highly qualified DDM faculty</a:t>
            </a:r>
          </a:p>
          <a:p>
            <a:pPr marL="171450" indent="-171450">
              <a:buFont typeface="Arial" panose="020B0604020202020204" pitchFamily="34" charset="0"/>
              <a:buChar char="•"/>
            </a:pPr>
            <a:endParaRPr lang="en-US" b="0" baseline="0"/>
          </a:p>
          <a:p>
            <a:r>
              <a:rPr lang="en-US" b="0" baseline="0"/>
              <a:t>4. Olmsted Foundation Scholar Program:  The Olmsted Foundation Scholar Program provides select active duty officers serving in operational career fields with funding for two years of graduate study using a foreign language while providing overseas cultural and travel opportunities.</a:t>
            </a:r>
          </a:p>
          <a:p>
            <a:endParaRPr lang="en-US" b="0" baseline="0"/>
          </a:p>
          <a:p>
            <a:endParaRPr lang="en-US" b="0" baseline="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172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 GUIDE:</a:t>
            </a:r>
          </a:p>
          <a:p>
            <a:r>
              <a:rPr lang="en-US">
                <a:latin typeface="Tahoma"/>
                <a:ea typeface="Tahoma"/>
                <a:cs typeface="Tahoma"/>
              </a:rPr>
              <a:t>Review</a:t>
            </a:r>
            <a:r>
              <a:rPr lang="en-US" baseline="0">
                <a:latin typeface="Tahoma"/>
                <a:ea typeface="Tahoma"/>
                <a:cs typeface="Tahoma"/>
              </a:rPr>
              <a:t> contact information</a:t>
            </a:r>
            <a:r>
              <a:rPr lang="en-US">
                <a:latin typeface="Tahoma"/>
                <a:ea typeface="Tahoma"/>
                <a:cs typeface="Tahoma"/>
              </a:rPr>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0076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FACILITATIOR GUIDE:</a:t>
            </a:r>
          </a:p>
          <a:p>
            <a:r>
              <a:rPr lang="en-US" b="0"/>
              <a:t>Visit</a:t>
            </a:r>
            <a:r>
              <a:rPr lang="en-US" b="0" baseline="0"/>
              <a:t> the link below for the most up-to-date information regarding GI Bill Benefits prior to briefing the slide.</a:t>
            </a:r>
            <a:endParaRPr lang="en-US" b="0"/>
          </a:p>
          <a:p>
            <a:r>
              <a:rPr lang="en-US" b="0"/>
              <a:t>https://www.va.gov/education/about-gi-bill-benefits/</a:t>
            </a:r>
          </a:p>
          <a:p>
            <a:endParaRPr lang="en-US" b="0"/>
          </a:p>
          <a:p>
            <a:r>
              <a:rPr lang="en-US" b="0"/>
              <a:t>Main programs that we will focus on today:</a:t>
            </a:r>
          </a:p>
          <a:p>
            <a:r>
              <a:rPr lang="en-US" b="0"/>
              <a:t>MGIB-AD</a:t>
            </a:r>
          </a:p>
          <a:p>
            <a:r>
              <a:rPr lang="en-US" b="0"/>
              <a:t>MGIB-SR</a:t>
            </a:r>
          </a:p>
          <a:p>
            <a:r>
              <a:rPr lang="en-US" b="0"/>
              <a:t>Post-9/11 GI Bill - </a:t>
            </a:r>
            <a:r>
              <a:rPr lang="en-US" b="0" i="0">
                <a:solidFill>
                  <a:srgbClr val="444444"/>
                </a:solidFill>
                <a:effectLst/>
                <a:latin typeface="Arial" panose="020B0604020202020204" pitchFamily="34" charset="0"/>
              </a:rPr>
              <a:t>Authorized by Congress under Title 38 of the United States Code, Chapter 33. The Post-9/11 GI Bill provides financial support for education and housing to people with at least 90 days of continuous service after September 10, 2001, or individuals discharged with a service-connected disability after 30 days of continuous service after September 10, 2001.</a:t>
            </a:r>
            <a:endParaRPr lang="en-US" b="0"/>
          </a:p>
          <a:p>
            <a:endParaRPr lang="en-US" b="0"/>
          </a:p>
          <a:p>
            <a:endParaRPr lang="en-US" b="0"/>
          </a:p>
          <a:p>
            <a:r>
              <a:rPr lang="en-US" b="0"/>
              <a:t>Helpful Tools: </a:t>
            </a:r>
          </a:p>
          <a:p>
            <a:endParaRPr lang="en-US" b="0"/>
          </a:p>
          <a:p>
            <a:r>
              <a:rPr lang="en-US" b="0"/>
              <a:t>Educational and Career Counseling (VA Chapter 36) - Personalized Career Planning and Guidance (PCPG), or VA Chapter 36, offers free educational and career guidance, planning, and resources to Veterans and their dependents who are eligible for a VA education benefit. Find out how to apply for this program if you’re leaving active service soon or have been discharged within the past year. It is important to note that VA benefits are run by the VA, and there are VA representatives who are SME’s on VA benefits. </a:t>
            </a:r>
          </a:p>
          <a:p>
            <a:r>
              <a:rPr lang="en-US" b="0"/>
              <a:t>https://www.va.gov/careers-employment/education-and-career-counseling/</a:t>
            </a:r>
          </a:p>
          <a:p>
            <a:endParaRPr lang="en-US" b="0"/>
          </a:p>
          <a:p>
            <a:endParaRPr lang="en-US" b="0"/>
          </a:p>
          <a:p>
            <a:r>
              <a:rPr lang="en-US" b="0" i="0">
                <a:solidFill>
                  <a:srgbClr val="1B1B1B"/>
                </a:solidFill>
                <a:effectLst/>
                <a:latin typeface="Bitter"/>
              </a:rPr>
              <a:t>GI Bill Statement of Benefits will show you how much of your benefits you’ve used and how much you have left to use.</a:t>
            </a:r>
          </a:p>
          <a:p>
            <a:endParaRPr lang="en-US" b="0" i="0">
              <a:solidFill>
                <a:srgbClr val="1B1B1B"/>
              </a:solidFill>
              <a:effectLst/>
              <a:latin typeface="Bitter"/>
            </a:endParaRPr>
          </a:p>
          <a:p>
            <a:r>
              <a:rPr lang="en-US" b="0" i="0">
                <a:solidFill>
                  <a:srgbClr val="1B1B1B"/>
                </a:solidFill>
                <a:effectLst/>
                <a:latin typeface="Bitter"/>
              </a:rPr>
              <a:t>The GI Bill Comparison Tool can help you explore your options, and a VA accredited representative can help you apply for education benefits. This can also be a helpful tool for Sailors as they are deciding to select MGIB or Post-9/11 benefits, researching colleges and educational programs that they are interested in. </a:t>
            </a:r>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1186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DF307-66ED-DEF7-77A1-CB353C8BE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68259-0C57-91CC-118D-34CA52575D4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67AD4DDD-099A-220C-9A3E-08A8913AC9F4}"/>
              </a:ext>
            </a:extLst>
          </p:cNvPr>
          <p:cNvSpPr>
            <a:spLocks noGrp="1"/>
          </p:cNvSpPr>
          <p:nvPr>
            <p:ph type="body" idx="1"/>
          </p:nvPr>
        </p:nvSpPr>
        <p:spPr/>
        <p:txBody>
          <a:bodyPr/>
          <a:lstStyle/>
          <a:p>
            <a:r>
              <a:rPr lang="en-US" b="1"/>
              <a:t>FACILITATOR GUIDE:</a:t>
            </a:r>
          </a:p>
          <a:p>
            <a:r>
              <a:rPr lang="en-US" b="0"/>
              <a:t>Visit</a:t>
            </a:r>
            <a:r>
              <a:rPr lang="en-US" b="0" baseline="0"/>
              <a:t> the link below for the most up-to-date information regarding how your character of discharge affects your eligibility before briefing the slide.</a:t>
            </a:r>
            <a:endParaRPr lang="en-US" b="0"/>
          </a:p>
          <a:p>
            <a:r>
              <a:rPr lang="en-US" b="0"/>
              <a:t>https://www.va.gov/resources/compare-va-education-benefits/</a:t>
            </a:r>
            <a:endParaRPr lang="en-US" b="1"/>
          </a:p>
        </p:txBody>
      </p:sp>
      <p:sp>
        <p:nvSpPr>
          <p:cNvPr id="4" name="Slide Number Placeholder 3">
            <a:extLst>
              <a:ext uri="{FF2B5EF4-FFF2-40B4-BE49-F238E27FC236}">
                <a16:creationId xmlns:a16="http://schemas.microsoft.com/office/drawing/2014/main" id="{D405C6D8-515A-2F84-6214-503BE5D0F9B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3841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8EE0-25E7-3F88-1618-F945B9A02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DE9D2-1DDB-BAE8-63A0-5B448A0DCC8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ECAEF6A-6E85-F448-78C5-83D43092E29C}"/>
              </a:ext>
            </a:extLst>
          </p:cNvPr>
          <p:cNvSpPr>
            <a:spLocks noGrp="1"/>
          </p:cNvSpPr>
          <p:nvPr>
            <p:ph type="body" idx="1"/>
          </p:nvPr>
        </p:nvSpPr>
        <p:spPr/>
        <p:txBody>
          <a:bodyPr/>
          <a:lstStyle/>
          <a:p>
            <a:r>
              <a:rPr lang="en-US" b="1"/>
              <a:t>FACILITATOR GUIDE:</a:t>
            </a:r>
          </a:p>
          <a:p>
            <a:r>
              <a:rPr lang="en-US" b="0"/>
              <a:t>Visit</a:t>
            </a:r>
            <a:r>
              <a:rPr lang="en-US" b="0" baseline="0"/>
              <a:t> the link below for the most up-to-date information regarding how many months of each benefit before briefing the slide.</a:t>
            </a:r>
            <a:endParaRPr lang="en-US" b="0"/>
          </a:p>
          <a:p>
            <a:r>
              <a:rPr lang="en-US" b="0"/>
              <a:t>https://www.va.gov/resources/compare-va-education-benefits/</a:t>
            </a:r>
            <a:endParaRPr lang="en-US" b="1"/>
          </a:p>
        </p:txBody>
      </p:sp>
      <p:sp>
        <p:nvSpPr>
          <p:cNvPr id="4" name="Slide Number Placeholder 3">
            <a:extLst>
              <a:ext uri="{FF2B5EF4-FFF2-40B4-BE49-F238E27FC236}">
                <a16:creationId xmlns:a16="http://schemas.microsoft.com/office/drawing/2014/main" id="{8C3A6FC7-7AF9-0FEB-D11D-4427B0F38EE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6182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9D4F6-542D-D017-2FD3-E4C6B61FFE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EE733-8269-FBBF-AB0F-8BC9908E576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94B328B-81B8-977C-193F-54A1805C0926}"/>
              </a:ext>
            </a:extLst>
          </p:cNvPr>
          <p:cNvSpPr>
            <a:spLocks noGrp="1"/>
          </p:cNvSpPr>
          <p:nvPr>
            <p:ph type="body" idx="1"/>
          </p:nvPr>
        </p:nvSpPr>
        <p:spPr/>
        <p:txBody>
          <a:bodyPr/>
          <a:lstStyle/>
          <a:p>
            <a:r>
              <a:rPr lang="en-US" b="1"/>
              <a:t>FACILITATOR GUIDE:</a:t>
            </a:r>
          </a:p>
          <a:p>
            <a:r>
              <a:rPr lang="en-US" b="0"/>
              <a:t>Visit</a:t>
            </a:r>
            <a:r>
              <a:rPr lang="en-US" b="0" baseline="0"/>
              <a:t> the link below for the most up-to-date information regarding how much time you have to use benefits before briefing the slide.</a:t>
            </a:r>
            <a:endParaRPr lang="en-US" b="0"/>
          </a:p>
          <a:p>
            <a:r>
              <a:rPr lang="en-US" b="0"/>
              <a:t>https://www.va.gov/resources/compare-va-education-benefits/</a:t>
            </a:r>
            <a:endParaRPr lang="en-US" b="1"/>
          </a:p>
        </p:txBody>
      </p:sp>
      <p:sp>
        <p:nvSpPr>
          <p:cNvPr id="4" name="Slide Number Placeholder 3">
            <a:extLst>
              <a:ext uri="{FF2B5EF4-FFF2-40B4-BE49-F238E27FC236}">
                <a16:creationId xmlns:a16="http://schemas.microsoft.com/office/drawing/2014/main" id="{4CA421BC-9BDD-85BB-078E-B73577DF67E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3816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FACILITATIOR GUIDE:</a:t>
            </a:r>
          </a:p>
          <a:p>
            <a:r>
              <a:rPr lang="en-US" b="0"/>
              <a:t>1. Visit the link below for the most up-to-date information regarding transferability</a:t>
            </a:r>
            <a:r>
              <a:rPr lang="en-US" b="0" baseline="0"/>
              <a:t> </a:t>
            </a:r>
            <a:r>
              <a:rPr lang="en-US" b="0"/>
              <a:t>prior to briefing the slide.</a:t>
            </a:r>
          </a:p>
          <a:p>
            <a:r>
              <a:rPr lang="en-US" b="0"/>
              <a:t>https://www.va.gov/education/transfer-post-9-11-gi-bill-benefits/</a:t>
            </a:r>
          </a:p>
          <a:p>
            <a:endParaRPr lang="en-US" b="0"/>
          </a:p>
          <a:p>
            <a:r>
              <a:rPr lang="en-US" b="0"/>
              <a:t>2. Dependents may be able to get money to pay for these expenses:</a:t>
            </a:r>
          </a:p>
          <a:p>
            <a:pPr marL="628650" lvl="1" indent="-171450">
              <a:buFont typeface="Wingdings" panose="05000000000000000000" pitchFamily="2" charset="2"/>
              <a:buChar char="§"/>
            </a:pPr>
            <a:r>
              <a:rPr lang="en-US" b="0"/>
              <a:t>Tuition</a:t>
            </a:r>
          </a:p>
          <a:p>
            <a:pPr marL="628650" lvl="1" indent="-171450">
              <a:buFont typeface="Wingdings" panose="05000000000000000000" pitchFamily="2" charset="2"/>
              <a:buChar char="§"/>
            </a:pPr>
            <a:r>
              <a:rPr lang="en-US" b="0"/>
              <a:t>Housing</a:t>
            </a:r>
          </a:p>
          <a:p>
            <a:pPr marL="628650" lvl="1" indent="-171450">
              <a:buFont typeface="Wingdings" panose="05000000000000000000" pitchFamily="2" charset="2"/>
              <a:buChar char="§"/>
            </a:pPr>
            <a:r>
              <a:rPr lang="en-US" b="0"/>
              <a:t>Books and supplies</a:t>
            </a:r>
          </a:p>
          <a:p>
            <a:pPr marL="628650" lvl="1" indent="-171450">
              <a:buFont typeface="Wingdings" panose="05000000000000000000" pitchFamily="2" charset="2"/>
              <a:buChar char="§"/>
            </a:pPr>
            <a:r>
              <a:rPr lang="en-US" b="0"/>
              <a:t>Fees for national standardized tests </a:t>
            </a:r>
          </a:p>
          <a:p>
            <a:pPr marL="628650" lvl="1" indent="-171450">
              <a:buFont typeface="Wingdings" panose="05000000000000000000" pitchFamily="2" charset="2"/>
              <a:buChar char="§"/>
            </a:pPr>
            <a:r>
              <a:rPr lang="en-US" b="0"/>
              <a:t>Fees for licensing and certifications</a:t>
            </a:r>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5724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r>
              <a:rPr lang="en-US" b="1" kern="0">
                <a:solidFill>
                  <a:schemeClr val="bg2"/>
                </a:solidFill>
                <a:latin typeface="Tahoma"/>
                <a:ea typeface="Tahoma"/>
                <a:cs typeface="Tahoma"/>
                <a:sym typeface="Arial"/>
              </a:rPr>
              <a:t>FACILITATOR GUIDE:</a:t>
            </a:r>
            <a:r>
              <a:rPr lang="en-US" kern="0">
                <a:solidFill>
                  <a:schemeClr val="bg2"/>
                </a:solidFill>
                <a:latin typeface="Tahoma"/>
                <a:ea typeface="Tahoma"/>
                <a:cs typeface="Tahoma"/>
                <a:sym typeface="Arial"/>
              </a:rPr>
              <a:t> </a:t>
            </a:r>
            <a:endParaRPr lang="en-US">
              <a:latin typeface="Tahoma"/>
              <a:ea typeface="Tahoma"/>
              <a:cs typeface="Tahoma"/>
            </a:endParaRPr>
          </a:p>
          <a:p>
            <a:pPr>
              <a:defRPr/>
            </a:pPr>
            <a:r>
              <a:rPr lang="en-US" kern="0">
                <a:solidFill>
                  <a:schemeClr val="bg2"/>
                </a:solidFill>
                <a:latin typeface="Tahoma"/>
                <a:ea typeface="Tahoma"/>
                <a:cs typeface="Tahoma"/>
                <a:sym typeface="Arial"/>
              </a:rPr>
              <a:t>Visit the Navy</a:t>
            </a:r>
            <a:r>
              <a:rPr lang="en-US" kern="0" baseline="0">
                <a:solidFill>
                  <a:schemeClr val="bg2"/>
                </a:solidFill>
                <a:latin typeface="Tahoma"/>
                <a:ea typeface="Tahoma"/>
                <a:cs typeface="Tahoma"/>
                <a:sym typeface="Arial"/>
              </a:rPr>
              <a:t> Cool website</a:t>
            </a:r>
            <a:r>
              <a:rPr lang="en-US" kern="0">
                <a:solidFill>
                  <a:schemeClr val="bg2"/>
                </a:solidFill>
                <a:latin typeface="Tahoma"/>
                <a:ea typeface="Tahoma"/>
                <a:cs typeface="Tahoma"/>
                <a:sym typeface="Arial"/>
              </a:rPr>
              <a:t> for the most up-to-date information prior to briefing the slide. </a:t>
            </a:r>
            <a:endParaRPr lang="en-US">
              <a:latin typeface="Tahoma"/>
              <a:ea typeface="Tahoma"/>
              <a:cs typeface="Tahoma"/>
            </a:endParaRPr>
          </a:p>
          <a:p>
            <a:pPr>
              <a:defRPr/>
            </a:pPr>
            <a:r>
              <a:rPr lang="en-US" kern="0">
                <a:solidFill>
                  <a:schemeClr val="bg2"/>
                </a:solidFill>
                <a:latin typeface="Tahoma"/>
                <a:ea typeface="Tahoma"/>
                <a:cs typeface="Tahoma"/>
                <a:sym typeface="Arial"/>
              </a:rPr>
              <a:t> </a:t>
            </a:r>
            <a:endParaRPr lang="en-US">
              <a:latin typeface="Tahoma"/>
              <a:ea typeface="Tahoma"/>
              <a:cs typeface="Tahoma"/>
            </a:endParaRPr>
          </a:p>
          <a:p>
            <a:pPr>
              <a:defRPr/>
            </a:pPr>
            <a:r>
              <a:rPr lang="en-US" b="1" kern="0">
                <a:solidFill>
                  <a:schemeClr val="bg2"/>
                </a:solidFill>
                <a:latin typeface="Tahoma"/>
                <a:ea typeface="Tahoma"/>
                <a:cs typeface="Tahoma"/>
                <a:sym typeface="Arial"/>
              </a:rPr>
              <a:t>Additional Notes:</a:t>
            </a:r>
            <a:r>
              <a:rPr lang="en-US" kern="0">
                <a:solidFill>
                  <a:schemeClr val="bg2"/>
                </a:solidFill>
                <a:latin typeface="Tahoma"/>
                <a:ea typeface="Tahoma"/>
                <a:cs typeface="Tahoma"/>
                <a:sym typeface="Arial"/>
              </a:rPr>
              <a:t> </a:t>
            </a:r>
            <a:endParaRPr lang="en-US">
              <a:latin typeface="Tahoma"/>
              <a:ea typeface="Tahoma"/>
              <a:cs typeface="Tahoma"/>
            </a:endParaRPr>
          </a:p>
          <a:p>
            <a:pPr>
              <a:defRPr/>
            </a:pPr>
            <a:r>
              <a:rPr lang="en-US" kern="0">
                <a:solidFill>
                  <a:schemeClr val="bg2"/>
                </a:solidFill>
                <a:latin typeface="Tahoma"/>
                <a:ea typeface="Tahoma"/>
                <a:cs typeface="Tahoma"/>
                <a:sym typeface="Arial"/>
              </a:rPr>
              <a:t>1. Navy Credentialing Opportunities On-Line (COOL) website that provides information on how Navy personnel can fulfill requirements for civilian credentials related to their ratings, designators, and jobs. </a:t>
            </a:r>
            <a:endParaRPr lang="en-US">
              <a:latin typeface="Tahoma"/>
              <a:ea typeface="Tahoma"/>
              <a:cs typeface="Tahoma"/>
            </a:endParaRPr>
          </a:p>
          <a:p>
            <a:pPr>
              <a:defRPr/>
            </a:pPr>
            <a:r>
              <a:rPr lang="en-US" kern="0">
                <a:solidFill>
                  <a:schemeClr val="bg2"/>
                </a:solidFill>
                <a:latin typeface="Tahoma"/>
                <a:ea typeface="Tahoma"/>
                <a:cs typeface="Tahoma"/>
                <a:sym typeface="Arial"/>
              </a:rPr>
              <a:t> </a:t>
            </a:r>
            <a:endParaRPr lang="en-US">
              <a:latin typeface="Tahoma"/>
              <a:ea typeface="Tahoma"/>
              <a:cs typeface="Tahoma"/>
            </a:endParaRPr>
          </a:p>
          <a:p>
            <a:pPr>
              <a:defRPr/>
            </a:pPr>
            <a:r>
              <a:rPr lang="en-US" kern="0">
                <a:solidFill>
                  <a:schemeClr val="bg2"/>
                </a:solidFill>
                <a:latin typeface="Tahoma"/>
                <a:ea typeface="Tahoma"/>
                <a:cs typeface="Tahoma"/>
                <a:sym typeface="Arial"/>
              </a:rPr>
              <a:t>2. The Navy’s Credentialing Program Office funds exam vouchers for active and reserve Navy workforce.</a:t>
            </a:r>
            <a:r>
              <a:rPr lang="en-US" kern="0">
                <a:solidFill>
                  <a:schemeClr val="bg2"/>
                </a:solidFill>
                <a:latin typeface="Tahoma"/>
                <a:ea typeface="Tahoma"/>
                <a:cs typeface="Tahoma"/>
              </a:rPr>
              <a:t>  </a:t>
            </a:r>
            <a:endParaRPr lang="en-US">
              <a:latin typeface="Tahoma"/>
              <a:ea typeface="Tahoma"/>
              <a:cs typeface="Tahoma"/>
            </a:endParaRPr>
          </a:p>
          <a:p>
            <a:pPr>
              <a:defRPr/>
            </a:pPr>
            <a:r>
              <a:rPr lang="en-US" kern="0">
                <a:solidFill>
                  <a:schemeClr val="bg2"/>
                </a:solidFill>
                <a:latin typeface="Tahoma"/>
                <a:ea typeface="Tahoma"/>
                <a:cs typeface="Tahoma"/>
              </a:rPr>
              <a:t> </a:t>
            </a:r>
            <a:endParaRPr lang="en-US">
              <a:latin typeface="Tahoma"/>
              <a:ea typeface="Tahoma"/>
              <a:cs typeface="Tahoma"/>
            </a:endParaRPr>
          </a:p>
          <a:p>
            <a:pPr>
              <a:defRPr/>
            </a:pPr>
            <a:r>
              <a:rPr kumimoji="0" lang="en-US" i="0" u="none" strike="noStrike" kern="0" cap="none" spc="0" normalizeH="0" baseline="0" noProof="0">
                <a:ln>
                  <a:noFill/>
                </a:ln>
                <a:solidFill>
                  <a:schemeClr val="bg2"/>
                </a:solidFill>
                <a:effectLst/>
                <a:uLnTx/>
                <a:uFillTx/>
                <a:latin typeface="Tahoma"/>
                <a:ea typeface="Tahoma"/>
                <a:cs typeface="Tahoma"/>
              </a:rPr>
              <a:t>3. MILGEARS powered by COOL helps Sailors through all phases of the career lifecycle to plan and achieve professional and personal goals by highlighting career possibilities and helping you visualize how to reach those goals.</a:t>
            </a:r>
            <a:endParaRPr lang="en-US">
              <a:latin typeface="Tahoma"/>
              <a:ea typeface="Tahoma"/>
              <a:cs typeface="Tahoma"/>
            </a:endParaRPr>
          </a:p>
          <a:p>
            <a:pPr marR="0" algn="l" defTabSz="914400">
              <a:spcAft>
                <a:spcPts val="0"/>
              </a:spcAft>
              <a:buClrTx/>
              <a:buSzTx/>
              <a:tabLst/>
              <a:defRPr/>
            </a:pPr>
            <a:endParaRPr lang="en-US" i="0" u="none" strike="noStrike" kern="0" cap="none" spc="0" normalizeH="0" baseline="0" noProof="0">
              <a:ln>
                <a:noFill/>
              </a:ln>
              <a:solidFill>
                <a:srgbClr val="E7E6E6"/>
              </a:solidFill>
              <a:effectLst/>
              <a:uLnTx/>
              <a:uFillTx/>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731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p>
          <a:p>
            <a:r>
              <a:rPr lang="en-US">
                <a:latin typeface="Tahoma"/>
                <a:ea typeface="Tahoma"/>
                <a:cs typeface="Tahoma"/>
              </a:rPr>
              <a:t>Review objectives.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24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5BB1-8381-15CE-210B-A16D026C1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5F1D2E-3075-DDF1-0992-BCF24585657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BD55706-10B6-C549-F198-30320DC4AA6E}"/>
              </a:ext>
            </a:extLst>
          </p:cNvPr>
          <p:cNvSpPr>
            <a:spLocks noGrp="1"/>
          </p:cNvSpPr>
          <p:nvPr>
            <p:ph type="body" idx="1"/>
          </p:nvPr>
        </p:nvSpPr>
        <p:spPr/>
        <p:txBody>
          <a:bodyPr/>
          <a:lstStyle/>
          <a:p>
            <a:r>
              <a:rPr lang="en-US" b="1"/>
              <a:t>FACILITATOR GUIDE:</a:t>
            </a:r>
          </a:p>
          <a:p>
            <a:pPr marL="0" indent="0">
              <a:lnSpc>
                <a:spcPct val="100000"/>
              </a:lnSpc>
              <a:spcBef>
                <a:spcPts val="0"/>
              </a:spcBef>
              <a:buNone/>
            </a:pPr>
            <a:endParaRPr lang="en-US" sz="1200" b="1" kern="0"/>
          </a:p>
          <a:p>
            <a:pPr marL="0" indent="0">
              <a:lnSpc>
                <a:spcPct val="100000"/>
              </a:lnSpc>
              <a:spcBef>
                <a:spcPts val="0"/>
              </a:spcBef>
              <a:buNone/>
            </a:pPr>
            <a:r>
              <a:rPr lang="en-US" sz="1200" b="1" kern="0"/>
              <a:t>Defense Activity for Non-Traditional Education Support (DANTES) </a:t>
            </a:r>
            <a:r>
              <a:rPr lang="en-US" sz="1200" kern="0"/>
              <a:t>provides </a:t>
            </a:r>
            <a:r>
              <a:rPr lang="en-US" sz="1200">
                <a:cs typeface="Arial"/>
              </a:rPr>
              <a:t>education and career planning programs at no-cost to actively serving U.S. service members, supporting </a:t>
            </a:r>
            <a:r>
              <a:rPr lang="en-US" sz="1200">
                <a:effectLst/>
                <a:ea typeface="Aptos" panose="020B0004020202020204" pitchFamily="34" charset="0"/>
              </a:rPr>
              <a:t>the Department of Defense’s (DoD) recruitment, retention, readiness, and transition efforts through lifelong learning and critical thinking. </a:t>
            </a:r>
          </a:p>
          <a:p>
            <a:pPr marL="0" indent="0">
              <a:lnSpc>
                <a:spcPct val="100000"/>
              </a:lnSpc>
              <a:spcBef>
                <a:spcPts val="0"/>
              </a:spcBef>
              <a:buNone/>
            </a:pPr>
            <a:endParaRPr lang="en-US" sz="1200">
              <a:effectLst/>
              <a:ea typeface="Aptos" panose="020B0004020202020204" pitchFamily="34" charset="0"/>
            </a:endParaRPr>
          </a:p>
          <a:p>
            <a:pPr marL="0" indent="0">
              <a:lnSpc>
                <a:spcPct val="100000"/>
              </a:lnSpc>
              <a:spcBef>
                <a:spcPts val="0"/>
              </a:spcBef>
              <a:buNone/>
            </a:pPr>
            <a:r>
              <a:rPr lang="en-US" sz="1200">
                <a:effectLst/>
                <a:ea typeface="Aptos" panose="020B0004020202020204" pitchFamily="34" charset="0"/>
              </a:rPr>
              <a:t>More than </a:t>
            </a:r>
            <a:r>
              <a:rPr lang="en-US" sz="1200" b="1">
                <a:effectLst/>
                <a:ea typeface="Aptos" panose="020B0004020202020204" pitchFamily="34" charset="0"/>
              </a:rPr>
              <a:t>~123K sailors </a:t>
            </a:r>
            <a:r>
              <a:rPr lang="en-US" sz="1200">
                <a:effectLst/>
                <a:ea typeface="Aptos" panose="020B0004020202020204" pitchFamily="34" charset="0"/>
              </a:rPr>
              <a:t>participate annually in Defense Education programs, helping them at every </a:t>
            </a:r>
            <a:r>
              <a:rPr lang="en-US" sz="1200">
                <a:cs typeface="Arial"/>
              </a:rPr>
              <a:t>stage of their military career and into transition to the civilian workforce. </a:t>
            </a:r>
          </a:p>
          <a:p>
            <a:pPr marL="0" marR="0"/>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r>
              <a:rPr lang="en-US" sz="1800" b="1">
                <a:effectLst/>
                <a:latin typeface="Times New Roman" panose="02020603050405020304" pitchFamily="18" charset="0"/>
                <a:ea typeface="Calibri" panose="020F0502020204030204" pitchFamily="34" charset="0"/>
                <a:cs typeface="Times New Roman" panose="02020603050405020304" pitchFamily="18" charset="0"/>
              </a:rPr>
              <a:t>Overview:  </a:t>
            </a:r>
          </a:p>
          <a:p>
            <a:pPr marL="0" marR="0"/>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lvl="0" indent="-285750">
              <a:buSzPts val="1200"/>
              <a:buFont typeface="Arial" panose="020B0604020202020204" pitchFamily="34" charset="0"/>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Educational opportunities enabled by DANTES are a top reason why individuals join the military and why they stay.</a:t>
            </a:r>
          </a:p>
          <a:p>
            <a:pPr marL="285750" marR="0" lvl="0" indent="-285750">
              <a:spcAft>
                <a:spcPts val="1200"/>
              </a:spcAft>
              <a:buSzPts val="1200"/>
              <a:buFont typeface="Arial" panose="020B0604020202020204" pitchFamily="34" charset="0"/>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DANTES promotes retention by providing access to education and professional development, enhancing career satisfaction and providing pathways for career advancement contributing to increased retention and long-term commitment to military service.</a:t>
            </a:r>
          </a:p>
          <a:p>
            <a:pPr marL="285750" marR="0" lvl="0" indent="-285750">
              <a:spcAft>
                <a:spcPts val="1200"/>
              </a:spcAft>
              <a:buSzPts val="1200"/>
              <a:buFont typeface="Arial" panose="020B0604020202020204" pitchFamily="34" charset="0"/>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DANTES enhances readiness through skill development providing service members with access to higher education, equipping them with the knowledge and skills to adapt to evolving military requirements directly supporting operational readiness and performance.</a:t>
            </a:r>
          </a:p>
          <a:p>
            <a:pPr marL="285750" marR="0" lvl="0" indent="-285750">
              <a:spcAft>
                <a:spcPts val="1200"/>
              </a:spcAft>
              <a:buSzPts val="1200"/>
              <a:buFont typeface="Arial" panose="020B0604020202020204" pitchFamily="34" charset="0"/>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DANTES supports transition by equipping service members with academic credentials, and skills that ease their transition to civilian life, enhancing employability.</a:t>
            </a:r>
          </a:p>
          <a:p>
            <a:pPr marL="0" indent="0">
              <a:lnSpc>
                <a:spcPct val="100000"/>
              </a:lnSpc>
              <a:spcBef>
                <a:spcPts val="0"/>
              </a:spcBef>
              <a:buNone/>
            </a:pPr>
            <a:endParaRPr lang="en-US">
              <a:latin typeface="Tahoma"/>
              <a:ea typeface="Tahoma"/>
              <a:cs typeface="Tahoma"/>
            </a:endParaRPr>
          </a:p>
          <a:p>
            <a:pPr marL="0" indent="0">
              <a:lnSpc>
                <a:spcPct val="100000"/>
              </a:lnSpc>
              <a:spcBef>
                <a:spcPts val="0"/>
              </a:spcBef>
              <a:buNone/>
            </a:pPr>
            <a:r>
              <a:rPr lang="en-US" b="1">
                <a:latin typeface="Tahoma"/>
                <a:ea typeface="Tahoma"/>
                <a:cs typeface="Tahoma"/>
              </a:rPr>
              <a:t>Achieve Your Education and Career Path Planning Goals!</a:t>
            </a:r>
          </a:p>
          <a:p>
            <a:pPr marL="0" indent="0">
              <a:lnSpc>
                <a:spcPct val="100000"/>
              </a:lnSpc>
              <a:spcBef>
                <a:spcPts val="0"/>
              </a:spcBef>
              <a:buNone/>
            </a:pPr>
            <a:endParaRPr lang="en-US">
              <a:latin typeface="Tahoma"/>
              <a:ea typeface="Tahoma"/>
              <a:cs typeface="Tahoma"/>
            </a:endParaRPr>
          </a:p>
          <a:p>
            <a:pPr marL="285750" indent="-285750">
              <a:buFont typeface="Arial" panose="020B0604020202020204" pitchFamily="34" charset="0"/>
              <a:buChar char="•"/>
            </a:pPr>
            <a:r>
              <a:rPr lang="en-US" sz="1600">
                <a:cs typeface="Arial"/>
              </a:rPr>
              <a:t>Prepare for College and Career Planning </a:t>
            </a:r>
          </a:p>
          <a:p>
            <a:pPr marL="628650" lvl="1" indent="-171450">
              <a:buFont typeface="Wingdings" panose="05000000000000000000" pitchFamily="2" charset="2"/>
              <a:buChar char="ü"/>
            </a:pPr>
            <a:r>
              <a:rPr lang="en-US" sz="1200">
                <a:cs typeface="Arial"/>
              </a:rPr>
              <a:t>ASVAB College Exploration Program </a:t>
            </a:r>
          </a:p>
          <a:p>
            <a:pPr marL="628650" lvl="1" indent="-171450">
              <a:buFont typeface="Wingdings" panose="05000000000000000000" pitchFamily="2" charset="2"/>
              <a:buChar char="ü"/>
            </a:pPr>
            <a:r>
              <a:rPr lang="en-US" sz="1200">
                <a:cs typeface="Arial"/>
              </a:rPr>
              <a:t>Kuder Journey College and Career Planning </a:t>
            </a:r>
          </a:p>
          <a:p>
            <a:pPr marL="628650" lvl="1" indent="-171450">
              <a:buFont typeface="Wingdings" panose="05000000000000000000" pitchFamily="2" charset="2"/>
              <a:buChar char="ü"/>
            </a:pPr>
            <a:r>
              <a:rPr lang="en-US" sz="1200">
                <a:cs typeface="Arial"/>
              </a:rPr>
              <a:t>College Comparison Tool (TA Decide) </a:t>
            </a:r>
          </a:p>
          <a:p>
            <a:pPr marL="285750" indent="-285750">
              <a:buFont typeface="Arial" panose="020B0604020202020204" pitchFamily="34" charset="0"/>
              <a:buChar char="•"/>
            </a:pPr>
            <a:r>
              <a:rPr lang="en-US" sz="1600">
                <a:cs typeface="Arial"/>
              </a:rPr>
              <a:t>Get College Credit for What You Already Know </a:t>
            </a:r>
          </a:p>
          <a:p>
            <a:pPr marL="628650" lvl="1" indent="-171450">
              <a:buFont typeface="Wingdings" panose="05000000000000000000" pitchFamily="2" charset="2"/>
              <a:buChar char="ü"/>
            </a:pPr>
            <a:r>
              <a:rPr lang="en-US" sz="1200">
                <a:cs typeface="Arial"/>
              </a:rPr>
              <a:t>Credit-by-Examination Program (CLEP and DSST)</a:t>
            </a:r>
          </a:p>
          <a:p>
            <a:pPr marL="628650" lvl="1" indent="-171450">
              <a:buFont typeface="Wingdings" panose="05000000000000000000" pitchFamily="2" charset="2"/>
              <a:buChar char="ü"/>
            </a:pPr>
            <a:r>
              <a:rPr lang="en-US" sz="1200">
                <a:cs typeface="Arial"/>
              </a:rPr>
              <a:t>Military Training Evaluation Program (MTEP)</a:t>
            </a:r>
          </a:p>
          <a:p>
            <a:pPr marL="285750" indent="-285750">
              <a:buFont typeface="Arial" panose="020B0604020202020204" pitchFamily="34" charset="0"/>
              <a:buChar char="•"/>
            </a:pPr>
            <a:r>
              <a:rPr lang="en-US" sz="1600">
                <a:cs typeface="Arial"/>
              </a:rPr>
              <a:t>Find Education Support</a:t>
            </a:r>
          </a:p>
          <a:p>
            <a:pPr marL="628650" lvl="1" indent="-171450">
              <a:buFont typeface="Wingdings" panose="05000000000000000000" pitchFamily="2" charset="2"/>
              <a:buChar char="ü"/>
            </a:pPr>
            <a:r>
              <a:rPr lang="en-US" sz="1200">
                <a:cs typeface="Arial"/>
              </a:rPr>
              <a:t>Contingency Overseas Education Support </a:t>
            </a:r>
          </a:p>
          <a:p>
            <a:pPr marL="628650" lvl="1" indent="-171450">
              <a:buFont typeface="Wingdings" panose="05000000000000000000" pitchFamily="2" charset="2"/>
              <a:buChar char="ü"/>
            </a:pPr>
            <a:r>
              <a:rPr lang="en-US" sz="1200">
                <a:cs typeface="Arial"/>
              </a:rPr>
              <a:t>Voluntary Education Enterprise Support</a:t>
            </a:r>
          </a:p>
          <a:p>
            <a:pPr marL="285750" indent="-285750">
              <a:buFont typeface="Arial" panose="020B0604020202020204" pitchFamily="34" charset="0"/>
              <a:buChar char="•"/>
            </a:pPr>
            <a:r>
              <a:rPr lang="en-US" sz="1600">
                <a:cs typeface="Arial"/>
              </a:rPr>
              <a:t>Transition Successfully </a:t>
            </a:r>
          </a:p>
          <a:p>
            <a:pPr marL="628650" lvl="1" indent="-171450">
              <a:buFont typeface="Wingdings" panose="05000000000000000000" pitchFamily="2" charset="2"/>
              <a:buChar char="ü"/>
            </a:pPr>
            <a:r>
              <a:rPr lang="en-US" sz="1200">
                <a:cs typeface="Arial"/>
              </a:rPr>
              <a:t>Navy Credentialing Program</a:t>
            </a:r>
          </a:p>
          <a:p>
            <a:pPr marL="628650" lvl="1" indent="-171450">
              <a:buFont typeface="Wingdings" panose="05000000000000000000" pitchFamily="2" charset="2"/>
              <a:buChar char="ü"/>
            </a:pPr>
            <a:r>
              <a:rPr lang="en-US" sz="1200">
                <a:cs typeface="Arial"/>
              </a:rPr>
              <a:t>DoD Transition Assistance Program </a:t>
            </a:r>
          </a:p>
          <a:p>
            <a:pPr marL="457200" lvl="1" indent="0">
              <a:buFont typeface="Wingdings" panose="05000000000000000000" pitchFamily="2" charset="2"/>
              <a:buNone/>
            </a:pPr>
            <a:endParaRPr lang="en-US" sz="1200">
              <a:cs typeface="Arial"/>
            </a:endParaRPr>
          </a:p>
          <a:p>
            <a:pPr marL="0" lvl="0" indent="0">
              <a:buFont typeface="Wingdings" panose="05000000000000000000" pitchFamily="2" charset="2"/>
              <a:buNone/>
            </a:pPr>
            <a:r>
              <a:rPr lang="en-US" sz="1200" b="1">
                <a:cs typeface="Arial"/>
              </a:rPr>
              <a:t>Education program references: </a:t>
            </a:r>
          </a:p>
          <a:p>
            <a:pPr marL="0" lvl="0" indent="0">
              <a:buFont typeface="Wingdings" panose="05000000000000000000" pitchFamily="2" charset="2"/>
              <a:buNone/>
            </a:pPr>
            <a:endParaRPr lang="en-US" sz="1200" b="1">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cs typeface="Arial"/>
              </a:rPr>
              <a:t>Kuder Journey’s College and Career Planning: </a:t>
            </a:r>
            <a:r>
              <a:rPr lang="en-US" sz="1200" b="0">
                <a:latin typeface="Arial Narrow" panose="020B0606020202030204" pitchFamily="34" charset="0"/>
                <a:ea typeface="Open Sans"/>
                <a:cs typeface="Arial"/>
              </a:rPr>
              <a:t>E</a:t>
            </a:r>
            <a:r>
              <a:rPr lang="en-US" sz="1200">
                <a:latin typeface="Arial Narrow" panose="020B0606020202030204" pitchFamily="34" charset="0"/>
                <a:ea typeface="Open Sans"/>
                <a:cs typeface="Arial"/>
              </a:rPr>
              <a:t>nables service member development using a customized online portal tailored to their needs and interests </a:t>
            </a:r>
            <a:r>
              <a:rPr lang="en-US" sz="1200">
                <a:latin typeface="Arial Narrow" panose="020B0606020202030204" pitchFamily="34" charset="0"/>
              </a:rPr>
              <a:t>that support postsecondary education planning and assist with transitioning to the civilian workforce. (www.DANTES.mil/kuder/)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rPr>
              <a:t>TA Decide College Comparison Tool: </a:t>
            </a: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a:rPr>
              <a:t>Department of Defense Memorandum of Understanding (DoD MOU) Program is a partnership between accredited academic institutions (AIs) and the DoD to help ensure service members are attending quality educational programs. The TA Decide College Comparison Tool resides under the DoD MOU homepage, allowing </a:t>
            </a:r>
            <a:r>
              <a:rPr lang="en-US" sz="18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service members to view more than 2500+ Academic Institutions that meet stringent requirements, such as accreditation, eligibility to receive VA education benefits, and certification to accept federal financial aid. (www.dodmou.com)</a:t>
            </a:r>
            <a:endParaRPr lang="en-US" sz="1200">
              <a:latin typeface="Arial Narrow" panose="020B06060202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rPr>
              <a:t>Credit-by-Examination: </a:t>
            </a:r>
            <a:r>
              <a:rPr lang="en-US" sz="1200">
                <a:latin typeface="Arial Narrow"/>
                <a:cs typeface="Arial"/>
              </a:rPr>
              <a:t>H</a:t>
            </a:r>
            <a:r>
              <a:rPr lang="en-US">
                <a:latin typeface="Arial Narrow"/>
                <a:cs typeface="Arial"/>
              </a:rPr>
              <a:t>elps</a:t>
            </a:r>
            <a:r>
              <a:rPr lang="en-US" sz="1200">
                <a:latin typeface="Arial Narrow"/>
                <a:cs typeface="Arial"/>
              </a:rPr>
              <a:t> service members earn college credit for knowledge gained through previous experience and military training</a:t>
            </a:r>
            <a:r>
              <a:rPr lang="en-US">
                <a:latin typeface="Arial Narrow"/>
                <a:cs typeface="Arial"/>
              </a:rPr>
              <a:t> via the CLEP and DSST exams.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CLEP: Service members can choose from 34 CLEP exams, focusing on introductory level college course material. (www.DANTES.mil/CLEP/)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kern="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DSST: Service members can choose from 37 DSST exams, focusing on college subject exams such as Human Resource Management and Technology. (www.DANTES.mil/DSST/)</a:t>
            </a:r>
            <a:endParaRPr lang="en-US" sz="1200">
              <a:latin typeface="Arial Narrow" panose="020B06060202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rPr>
              <a:t>Military Training Evaluation: </a:t>
            </a:r>
            <a:r>
              <a:rPr lang="en-US" b="0" i="0">
                <a:solidFill>
                  <a:srgbClr val="000000"/>
                </a:solidFill>
                <a:effectLst/>
              </a:rPr>
              <a:t>Through the Military Training Evaluation Program (MTEP), a service member's learning from military training, education, and occupational experiences is evaluated by the American Council on Education (ACE) and documented on the Joint Services Transcript (JST). (www.DANTES.mil/credit4training/)</a:t>
            </a:r>
            <a:endParaRPr lang="en-US" sz="1200">
              <a:latin typeface="Arial Narrow" panose="020B0606020202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rPr>
              <a:t>Contingency Overseas Education Support: Provides service member access to postsecondary academic programs and services while deployed to the Central Command (CENTCOM) and Africa Command (AFRICOM) areas of responsibility (AOR). (www.DANTES.mil/oconus/)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rPr>
              <a:t>Voluntary Education Enterprise Support: DANTES has an abundance of resources to help accelerate academic and career goals, save time and tuition costs. Visit www.DANTES.mil to learn about the Department’s Education Programs and Services, view FAQs and knowledge articles, download fact sheets and infographic, register for upcoming webinars, and explore test prep materials. Connect with DANTES on the web, Facebook, Instagram, LinkedIn, YouTube, </a:t>
            </a:r>
            <a:r>
              <a:rPr lang="en-US" sz="1200" err="1">
                <a:latin typeface="Arial Narrow" panose="020B0606020202030204" pitchFamily="34" charset="0"/>
              </a:rPr>
              <a:t>MilEd</a:t>
            </a:r>
            <a:r>
              <a:rPr lang="en-US" sz="1200">
                <a:latin typeface="Arial Narrow" panose="020B0606020202030204" pitchFamily="34" charset="0"/>
              </a:rPr>
              <a:t> Benefits Mobile App, and customer service email at dodhra-outreach-dantes@mail.mil.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Arial Narrow" panose="020B0606020202030204" pitchFamily="34" charset="0"/>
              <a:ea typeface="Open Sans"/>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latin typeface="Arial Narrow" panose="020B0606020202030204" pitchFamily="34" charset="0"/>
                <a:ea typeface="Open Sans"/>
                <a:cs typeface="Arial"/>
              </a:rPr>
              <a:t>Program update: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Arial Narrow" panose="020B0606020202030204" pitchFamily="34" charset="0"/>
              <a:ea typeface="Open Sans"/>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Narrow" panose="020B0606020202030204" pitchFamily="34" charset="0"/>
                <a:ea typeface="Open Sans"/>
                <a:cs typeface="Arial"/>
              </a:rPr>
              <a:t>Academic Skills Training: As part of the Defense-wide topline reductions, DANTES is officially sunsetting the Academic Skills Training (AST) program on June 29, 2025. Sunset of the AST program includes termination of the Online Academic Skills Course (OASC), assessable both online and through the OASC mobile app. New registrations for the program were accepted through March 31, 2025. DANTES remains dedicated to delivering high-quality educational support programs to empower service members to achieve their academic goals. (www.DANTES.mil/OASC/)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Arial Narrow" panose="020B0606020202030204" pitchFamily="34" charset="0"/>
              <a:ea typeface="Open Sans"/>
              <a:cs typeface="Arial"/>
            </a:endParaRPr>
          </a:p>
          <a:p>
            <a:pPr marL="171450" lvl="0" indent="-171450">
              <a:buFont typeface="Arial" panose="020B0604020202020204" pitchFamily="34" charset="0"/>
              <a:buChar char="•"/>
            </a:pPr>
            <a:endParaRPr lang="en-US" sz="1200" b="0">
              <a:cs typeface="Arial"/>
            </a:endParaRPr>
          </a:p>
          <a:p>
            <a:pPr marL="628650" lvl="1" indent="-171450">
              <a:buFont typeface="Arial" panose="020B0604020202020204" pitchFamily="34" charset="0"/>
              <a:buChar char="•"/>
            </a:pPr>
            <a:endParaRPr lang="en-US"/>
          </a:p>
          <a:p>
            <a:endParaRPr lang="en-US"/>
          </a:p>
        </p:txBody>
      </p:sp>
      <p:sp>
        <p:nvSpPr>
          <p:cNvPr id="4" name="Slide Number Placeholder 3">
            <a:extLst>
              <a:ext uri="{FF2B5EF4-FFF2-40B4-BE49-F238E27FC236}">
                <a16:creationId xmlns:a16="http://schemas.microsoft.com/office/drawing/2014/main" id="{3356D7B3-0347-EA8E-0EFB-ECC905E89B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61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6313C-7FAC-58E6-0BBE-9DC0E41C3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4B4998-4513-0EC9-4BBF-8DFCB49FAA4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AE37789E-BAFB-459F-5439-19E4C509E09E}"/>
              </a:ext>
            </a:extLst>
          </p:cNvPr>
          <p:cNvSpPr>
            <a:spLocks noGrp="1"/>
          </p:cNvSpPr>
          <p:nvPr>
            <p:ph type="body" idx="1"/>
          </p:nvPr>
        </p:nvSpPr>
        <p:spPr/>
        <p:txBody>
          <a:bodyPr/>
          <a:lstStyle/>
          <a:p>
            <a:r>
              <a:rPr lang="en-US" b="1"/>
              <a:t>FACILITATOR GUIDE:</a:t>
            </a:r>
          </a:p>
          <a:p>
            <a:pPr marL="0" indent="0">
              <a:lnSpc>
                <a:spcPct val="100000"/>
              </a:lnSpc>
              <a:spcBef>
                <a:spcPts val="0"/>
              </a:spcBef>
              <a:buNone/>
            </a:pPr>
            <a:endParaRPr lang="en-US" sz="1200" b="1" kern="0"/>
          </a:p>
          <a:p>
            <a:r>
              <a:rPr lang="en-US" b="0"/>
              <a:t>1. Visit the link below for the most up-to-date information regarding CLEP and DSST</a:t>
            </a:r>
            <a:r>
              <a:rPr lang="en-US" b="0" baseline="0"/>
              <a:t> </a:t>
            </a:r>
            <a:r>
              <a:rPr lang="en-US" b="0"/>
              <a:t>prior to briefing the slide.</a:t>
            </a:r>
          </a:p>
          <a:p>
            <a:r>
              <a:rPr lang="en-US" b="0"/>
              <a:t>https://clep.collegeboard.org/</a:t>
            </a:r>
          </a:p>
          <a:p>
            <a:r>
              <a:rPr lang="en-US"/>
              <a:t>https://clep.collegeboard.org/register-for-an-exam/military-how-to-register-under-dantes</a:t>
            </a:r>
          </a:p>
          <a:p>
            <a:r>
              <a:rPr lang="en-US"/>
              <a:t>https://getcollegecredit.com/</a:t>
            </a:r>
          </a:p>
          <a:p>
            <a:endParaRPr lang="en-US"/>
          </a:p>
          <a:p>
            <a:r>
              <a:rPr lang="en-US"/>
              <a:t>CLEP</a:t>
            </a:r>
          </a:p>
          <a:p>
            <a:r>
              <a:rPr lang="en-US" b="0" i="0">
                <a:solidFill>
                  <a:srgbClr val="093250"/>
                </a:solidFill>
                <a:effectLst/>
                <a:latin typeface="Roboto" panose="02000000000000000000" pitchFamily="2" charset="0"/>
              </a:rPr>
              <a:t>The College Level Examination Program (CLEP) is a series of 33 standardized subject exams that can be taken to earn recommended college credit for introductory-level classes - the kind most often taken in the first two years of college. Credits for successful scores on CLEP exams are accepted at more than 2,900 colleges and universities. For eligible military members, DANTES provides upfront funding of CLEP test fees for the first attempt on all exam titles.</a:t>
            </a:r>
            <a:endParaRPr lang="en-US"/>
          </a:p>
          <a:p>
            <a:endParaRPr lang="en-US"/>
          </a:p>
          <a:p>
            <a:pPr algn="l">
              <a:buNone/>
            </a:pPr>
            <a:r>
              <a:rPr lang="en-US" b="0" i="0">
                <a:solidFill>
                  <a:srgbClr val="1E1E1E"/>
                </a:solidFill>
                <a:effectLst/>
                <a:latin typeface="Roboto" panose="02000000000000000000" pitchFamily="2" charset="0"/>
              </a:rPr>
              <a:t>Each year, nearly 50,000 military service members, as well as eligible spouses and civil service employees, take CLEP exams to reach their education goals. Because the exams are funded through the Defense Activity for Non-Traditional Education Support (DANTES), you could have your exam fee waived if you are eligible.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Visit https://clep.collegeboard.org/register-for-an-exam/military-how-to-register-under-dantes to learn how to determine eligibility, how to register for an exam, and testing locations (ONLINE PROCTORING IS NOW AVAILABLE).</a:t>
            </a:r>
          </a:p>
          <a:p>
            <a:endParaRPr lang="en-US"/>
          </a:p>
          <a:p>
            <a:r>
              <a:rPr lang="en-US"/>
              <a:t>ONLINE PROCTORING</a:t>
            </a:r>
          </a:p>
          <a:p>
            <a:r>
              <a:rPr lang="en-US" b="0" i="0">
                <a:solidFill>
                  <a:srgbClr val="1E1E1E"/>
                </a:solidFill>
                <a:effectLst/>
                <a:latin typeface="Roboto" panose="02000000000000000000" pitchFamily="2" charset="0"/>
              </a:rPr>
              <a:t>Like DANTES funded test centers, the $30 remote proctoring fee for the first attempt at a CLEP exam is covered by DANTES. To take a CLEP exam with remote proctoring, you’ll first need to make sure you meet all technical and environment requirements, including a strong internet connection, a PC laptop or desktop computer, and a private room to test alone.</a:t>
            </a:r>
          </a:p>
          <a:p>
            <a:endParaRPr lang="en-US" b="0" i="0">
              <a:solidFill>
                <a:srgbClr val="1E1E1E"/>
              </a:solidFill>
              <a:effectLst/>
              <a:latin typeface="Roboto" panose="02000000000000000000" pitchFamily="2" charset="0"/>
            </a:endParaRPr>
          </a:p>
          <a:p>
            <a:r>
              <a:rPr lang="en-US" b="0" i="0">
                <a:solidFill>
                  <a:srgbClr val="1E1E1E"/>
                </a:solidFill>
                <a:effectLst/>
                <a:latin typeface="Roboto" panose="02000000000000000000" pitchFamily="2" charset="0"/>
              </a:rPr>
              <a:t>PRACTICE BEFORE THE EXAM</a:t>
            </a:r>
          </a:p>
          <a:p>
            <a:r>
              <a:rPr lang="en-US" b="0" i="0">
                <a:solidFill>
                  <a:srgbClr val="1E1E1E"/>
                </a:solidFill>
                <a:effectLst/>
                <a:latin typeface="Roboto" panose="02000000000000000000" pitchFamily="2" charset="0"/>
              </a:rPr>
              <a:t>You're given the option to purchase an examination guide; however, after you identify as DANTES eligible in your account, the study guide for the exam you're purchasing will be automatically added to your account at no charge to you.</a:t>
            </a:r>
          </a:p>
          <a:p>
            <a:endParaRPr lang="en-US" b="0" i="0">
              <a:solidFill>
                <a:srgbClr val="1E1E1E"/>
              </a:solidFill>
              <a:effectLst/>
              <a:latin typeface="Roboto" panose="02000000000000000000" pitchFamily="2" charset="0"/>
            </a:endParaRPr>
          </a:p>
          <a:p>
            <a:endParaRPr lang="en-US" b="0" i="0">
              <a:solidFill>
                <a:srgbClr val="1E1E1E"/>
              </a:solidFill>
              <a:effectLst/>
              <a:latin typeface="Roboto" panose="02000000000000000000" pitchFamily="2" charset="0"/>
            </a:endParaRPr>
          </a:p>
          <a:p>
            <a:r>
              <a:rPr lang="en-US" b="0" i="0">
                <a:solidFill>
                  <a:srgbClr val="1E1E1E"/>
                </a:solidFill>
                <a:effectLst/>
                <a:latin typeface="Roboto" panose="02000000000000000000" pitchFamily="2" charset="0"/>
              </a:rPr>
              <a:t>DSST</a:t>
            </a:r>
          </a:p>
          <a:p>
            <a:r>
              <a:rPr lang="en-US" b="0" i="0">
                <a:solidFill>
                  <a:srgbClr val="1E1E1E"/>
                </a:solidFill>
                <a:effectLst/>
                <a:latin typeface="Roboto" panose="02000000000000000000" pitchFamily="2" charset="0"/>
              </a:rPr>
              <a:t>https://getcollegecredit.com/test-takers/active-duty-veteran/</a:t>
            </a:r>
          </a:p>
          <a:p>
            <a:endParaRPr lang="en-US" b="0" i="0">
              <a:solidFill>
                <a:srgbClr val="1E1E1E"/>
              </a:solidFill>
              <a:effectLst/>
              <a:latin typeface="Roboto" panose="02000000000000000000" pitchFamily="2" charset="0"/>
            </a:endParaRPr>
          </a:p>
          <a:p>
            <a:r>
              <a:rPr lang="en-US" b="0" i="0">
                <a:solidFill>
                  <a:srgbClr val="093250"/>
                </a:solidFill>
                <a:effectLst/>
                <a:latin typeface="Roboto" panose="02000000000000000000" pitchFamily="2" charset="0"/>
              </a:rPr>
              <a:t>The DSST (formerly DANTES Subject Standardized Tests) is a series of 37 standardized subject exams that can be taken to earn credit for introductory and upper level college courses. These exams are recommended for credit by the American Council on Education (ACE) and the credits are accepted at more than 1,900 institutions. For eligible military members, DANTES provides upfront funding of DSST test fees for the first attempt on all exam titles.</a:t>
            </a:r>
            <a:endParaRPr lang="en-US"/>
          </a:p>
        </p:txBody>
      </p:sp>
      <p:sp>
        <p:nvSpPr>
          <p:cNvPr id="4" name="Slide Number Placeholder 3">
            <a:extLst>
              <a:ext uri="{FF2B5EF4-FFF2-40B4-BE49-F238E27FC236}">
                <a16:creationId xmlns:a16="http://schemas.microsoft.com/office/drawing/2014/main" id="{2315D48B-EA13-781F-E296-41F2910AB0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8402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C13EA-2605-3176-EAC0-6370450406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1B43C0-28C8-0D41-E6C2-E95BBF89D7E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EB5881-5AF0-CE64-5EA5-260AF0055C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 GUIDE: </a:t>
            </a:r>
            <a:r>
              <a:rPr lang="en-US"/>
              <a:t>Visit the link below for the most up-to-date information regarding DOD MWR Libraries prior to briefing the slide.</a:t>
            </a:r>
          </a:p>
          <a:p>
            <a:pPr marL="0" indent="0">
              <a:lnSpc>
                <a:spcPct val="100000"/>
              </a:lnSpc>
              <a:spcBef>
                <a:spcPts val="0"/>
              </a:spcBef>
              <a:buNone/>
            </a:pPr>
            <a:r>
              <a:rPr lang="en-US" sz="1200" b="1" kern="0"/>
              <a:t>https://www.dodmwrlibraries.org/</a:t>
            </a:r>
          </a:p>
          <a:p>
            <a:pPr marL="0" indent="0">
              <a:lnSpc>
                <a:spcPct val="100000"/>
              </a:lnSpc>
              <a:spcBef>
                <a:spcPts val="0"/>
              </a:spcBef>
              <a:buNone/>
            </a:pPr>
            <a:endParaRPr lang="en-US" sz="1200" b="1" kern="0"/>
          </a:p>
          <a:p>
            <a:pPr algn="l">
              <a:buNone/>
            </a:pPr>
            <a:r>
              <a:rPr lang="en-US" b="0" i="0">
                <a:solidFill>
                  <a:srgbClr val="000000"/>
                </a:solidFill>
                <a:effectLst/>
                <a:latin typeface="Martel Sans"/>
              </a:rPr>
              <a:t>Because the internet is a popular and powerful tool for information access, education, and entertainment, the DoD joint service initiative is streamlining how MWR provides online access to library services and </a:t>
            </a:r>
            <a:r>
              <a:rPr lang="en-US" b="0" i="0" err="1">
                <a:solidFill>
                  <a:srgbClr val="000000"/>
                </a:solidFill>
                <a:effectLst/>
                <a:latin typeface="Martel Sans"/>
              </a:rPr>
              <a:t>eResources</a:t>
            </a:r>
            <a:r>
              <a:rPr lang="en-US" b="0" i="0">
                <a:solidFill>
                  <a:srgbClr val="000000"/>
                </a:solidFill>
                <a:effectLst/>
                <a:latin typeface="Martel Sans"/>
              </a:rPr>
              <a:t> - members can search for new library materials and upcoming programs at their local installation library; learn a new language; find a tutor; check out digital and audio books; these are just a few of the services to be offered in the new one-stop library shop.</a:t>
            </a:r>
          </a:p>
          <a:p>
            <a:pPr algn="l"/>
            <a:r>
              <a:rPr lang="en-US" b="0" i="0">
                <a:solidFill>
                  <a:srgbClr val="000000"/>
                </a:solidFill>
                <a:effectLst/>
                <a:latin typeface="Martel Sans"/>
              </a:rPr>
              <a:t>DoD MWR Libraries, encouraging and empowering Service members and families to embrace life-long learning.</a:t>
            </a:r>
          </a:p>
          <a:p>
            <a:pPr algn="l"/>
            <a:endParaRPr lang="en-US" b="0" i="0">
              <a:solidFill>
                <a:srgbClr val="000000"/>
              </a:solidFill>
              <a:effectLst/>
              <a:latin typeface="Martel Sans"/>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Biography and Genealogy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Ancestry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Ancestry offers access to billions of names from more than 4,000 genealogical databases. Censuses from the U.S., Canada, United Kingdom (U.K.) Ireland, and more than 150 million military records are available.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Ancestry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Ancestry offers access to billions of names from more than 4,000 genealogical databases. Censuses from the U.S., Canada, United Kingdom (U.K.) Ireland, and more than 150 million military records are available.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Fold3</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Fold3 allows users access to US military records, including the stories, photos and personal documents of those who served from the Revolutionary War onward.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In Context: Biography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in Context: Biography offers access to thousands of both contemporary and historical biographies.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Children's Corner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BookFlix</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Bookflix</a:t>
            </a:r>
            <a:r>
              <a:rPr lang="en-US" sz="1800" kern="0">
                <a:solidFill>
                  <a:srgbClr val="282828"/>
                </a:solidFill>
                <a:effectLst/>
                <a:latin typeface="Martel Sans"/>
                <a:ea typeface="Times New Roman" panose="02020603050405020304" pitchFamily="18" charset="0"/>
                <a:cs typeface="Times New Roman" panose="02020603050405020304" pitchFamily="18" charset="0"/>
              </a:rPr>
              <a:t> from Scholastic is a digital literacy resource that pairs classic video storybooks with related nonfiction titles to reinforce early reading skills and develop real-world knowledge.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Explora Educator's Edition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The Educator’s Edition of Explora highlights content relevant to teachers, including lessons plans, curriculum standards, and other professional development resources.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In Context: Elementary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In Context: Elementary provides a popular, child-friendly learning resource with a variety of subjects and an intuitive digital experience to that makes learning fun.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In Context: Middle School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In Context: Middle School combines the best reference content with age-appropriate videos, newspapers, and magazines.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Hiveclass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Hiveclass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is the Digital Encyclopedia for youth sports training, a platform that makes it easy for families to access high quality, educational videos in various sports and activities. Whether a kid is exploring a new hobby, searching for additional instruction, or looking to increase levels of physical activity,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Hiveclass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provides various options for all.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Miss Humblebee's Academy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Miss Humblebee's Academy offers an award-winning curriculum that prepares children ages 3 to 6 for kindergarten proficiency.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National Geographic Kids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National Geographic Kids provides interactive science and archaeology learning resources for educators and children.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NoveList</a:t>
            </a:r>
            <a:r>
              <a:rPr lang="en-US" sz="1800" b="1" kern="0">
                <a:solidFill>
                  <a:srgbClr val="282828"/>
                </a:solidFill>
                <a:effectLst/>
                <a:latin typeface="Martel Sans"/>
                <a:ea typeface="Times New Roman" panose="02020603050405020304" pitchFamily="18" charset="0"/>
                <a:cs typeface="Times New Roman" panose="02020603050405020304" pitchFamily="18" charset="0"/>
              </a:rPr>
              <a:t> K-8 Plus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NoveList</a:t>
            </a:r>
            <a:r>
              <a:rPr lang="en-US" sz="1800" kern="0">
                <a:solidFill>
                  <a:srgbClr val="282828"/>
                </a:solidFill>
                <a:effectLst/>
                <a:latin typeface="Martel Sans"/>
                <a:ea typeface="Times New Roman" panose="02020603050405020304" pitchFamily="18" charset="0"/>
                <a:cs typeface="Times New Roman" panose="02020603050405020304" pitchFamily="18" charset="0"/>
              </a:rPr>
              <a:t> K-8 Plus is designed for younger readers and helps children find books that are just right for their reading level and interests.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ScienceFlix</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ScienceFlix</a:t>
            </a:r>
            <a:r>
              <a:rPr lang="en-US" sz="1800" kern="0">
                <a:solidFill>
                  <a:srgbClr val="282828"/>
                </a:solidFill>
                <a:effectLst/>
                <a:latin typeface="Martel Sans"/>
                <a:ea typeface="Times New Roman" panose="02020603050405020304" pitchFamily="18" charset="0"/>
                <a:cs typeface="Times New Roman" panose="02020603050405020304" pitchFamily="18" charset="0"/>
              </a:rPr>
              <a:t> – (grades 4-10 with STEM Middle/HS focus) – Science for the Next Generation!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Teachables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Scholastic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Teachables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 (PreK – 6</a:t>
            </a:r>
            <a:r>
              <a:rPr lang="en-US" sz="1800" kern="0" baseline="30000">
                <a:solidFill>
                  <a:srgbClr val="282828"/>
                </a:solidFill>
                <a:effectLst/>
                <a:latin typeface="Martel Sans"/>
                <a:ea typeface="Times New Roman" panose="02020603050405020304" pitchFamily="18" charset="0"/>
                <a:cs typeface="Times New Roman" panose="02020603050405020304" pitchFamily="18" charset="0"/>
              </a:rPr>
              <a:t>th</a:t>
            </a:r>
            <a:r>
              <a:rPr lang="en-US" sz="1800" kern="0">
                <a:solidFill>
                  <a:srgbClr val="282828"/>
                </a:solidFill>
                <a:effectLst/>
                <a:latin typeface="Martel Sans"/>
                <a:ea typeface="Times New Roman" panose="02020603050405020304" pitchFamily="18" charset="0"/>
                <a:cs typeface="Times New Roman" panose="02020603050405020304" pitchFamily="18" charset="0"/>
              </a:rPr>
              <a:t> Grade) Scholastic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Teachables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offers printable activities for any subject: math, science, reading comprehension, STEM, writing, and beyond. Download printable lesson plans, reading passages, games and puzzles, clip art, bulletin board ideas, teacher supports, and skills sheets. Over 25,000 teacher-created, vetted printables to support your instruction.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TrueFlix</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TrueFlix</a:t>
            </a:r>
            <a:r>
              <a:rPr lang="en-US" sz="1800" kern="0">
                <a:solidFill>
                  <a:srgbClr val="282828"/>
                </a:solidFill>
                <a:effectLst/>
                <a:latin typeface="Martel Sans"/>
                <a:ea typeface="Times New Roman" panose="02020603050405020304" pitchFamily="18" charset="0"/>
                <a:cs typeface="Times New Roman" panose="02020603050405020304" pitchFamily="18" charset="0"/>
              </a:rPr>
              <a:t> – (grades 3-5) Bringing award-winning True Books to Life to help students master Social Studies and Science content knowledge through literacy!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Tutor.com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Tutor.com provides online tutoring and homework help for the U.S. military, Department of Defense staff and their families 24/7.</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Activity Corner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Activity Corner provides thousands of fun, cost-effective, hands-on activities with easy instructions.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Early Learning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Early Learning is the perfect tool for young readers to explore with short videos, read-aloud stories, printable activities, and games kids love.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Kids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Kids provides ideal learning resources for elementary-aged students designed to build confidence and encourage creativity with image-driven and inquiry-based activities.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Continuing Education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BlueCareer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BlueCareer</a:t>
            </a:r>
            <a:r>
              <a:rPr lang="en-US" sz="1800" kern="0">
                <a:solidFill>
                  <a:srgbClr val="282828"/>
                </a:solidFill>
                <a:effectLst/>
                <a:latin typeface="Martel Sans"/>
                <a:ea typeface="Times New Roman" panose="02020603050405020304" pitchFamily="18" charset="0"/>
                <a:cs typeface="Times New Roman" panose="02020603050405020304" pitchFamily="18" charset="0"/>
              </a:rPr>
              <a:t> offers an easy-to-use resource center providing in-depth information on more than 100 skilled trades to match skilled tradespeople to hiring companies based on the experience &amp; certifications the job demands.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EBSCO </a:t>
            </a: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LearningExpress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EBSCO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LearningExpress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provides interactive tutorials, practice tests, e-books, flashcards and articles for academic skill-building, career advancement and standardized test preparation.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Vocations and Careers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Vocations and Careers provides guides, specialized industry journals, and educational information for career exploration.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Mango Languages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Mango Languages offers over 70 languages and provides the 6 critical skills for learning a new language: Vocabulary, Grammar, Pronunciation, Culture, Comprehension, and Retention.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Click the mobile icon near the top right corner of Mango Language site to find login credentials to access the mobile app.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O'Reilly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O’Reilly provides world class business and technology interactive trainings to individuals, teams, and businesses.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Universal Class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Universal Class: Over 600 online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courseswith</a:t>
            </a:r>
            <a:r>
              <a:rPr lang="en-US" sz="1800" kern="0">
                <a:solidFill>
                  <a:srgbClr val="282828"/>
                </a:solidFill>
                <a:effectLst/>
                <a:latin typeface="Martel Sans"/>
                <a:ea typeface="Times New Roman" panose="02020603050405020304" pitchFamily="18" charset="0"/>
                <a:cs typeface="Times New Roman" panose="02020603050405020304" pitchFamily="18" charset="0"/>
              </a:rPr>
              <a:t> CEUs on almost any subject including: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ComputerTraining</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Personal Finance, How-To, Writing Skills, Pet and Animal Care, Professional Development,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Health,Arts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&amp; Crafts, and so much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Wolfram Alpha</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Compute answers using Wolfram's breakthrough technology &amp; knowledge base, relied on by millions of students &amp; professionals. For math, science, nutrition, history, geography, engineering, mathematics, linguistics, sports, finance, and music.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Note: Click on “Sign In” button at top right of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WolframAlpha</a:t>
            </a:r>
            <a:r>
              <a:rPr lang="en-US" sz="1800" kern="0">
                <a:solidFill>
                  <a:srgbClr val="282828"/>
                </a:solidFill>
                <a:effectLst/>
                <a:latin typeface="Martel Sans"/>
                <a:ea typeface="Times New Roman" panose="02020603050405020304" pitchFamily="18" charset="0"/>
                <a:cs typeface="Times New Roman" panose="02020603050405020304" pitchFamily="18" charset="0"/>
              </a:rPr>
              <a:t> website after DoD authentication to complete the sign in process. No additional credentials are required to enter.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WolframAlpha</a:t>
            </a:r>
            <a:r>
              <a:rPr lang="en-US" sz="1800" kern="0">
                <a:solidFill>
                  <a:srgbClr val="282828"/>
                </a:solidFill>
                <a:effectLst/>
                <a:latin typeface="Martel Sans"/>
                <a:ea typeface="Times New Roman" panose="02020603050405020304" pitchFamily="18" charset="0"/>
                <a:cs typeface="Times New Roman" panose="02020603050405020304" pitchFamily="18" charset="0"/>
              </a:rPr>
              <a:t> App: Use the provided email address available under Account &gt; Wolfram ID to login on the app.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Student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Student is an interactive encyclopedia that comes to life through this digital format and provides a one-stop shop for cross-curricular learning.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Do it Yourself</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Chilton Library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Chilton Library provides step-by-step automotive repair procedures. Includes manufacturer recommended maintenance schedules and recalls.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Business: Entrepreneurship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Entrepreneurship provides more than 500 subject related, full-text periodicals.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Business: Plan Builder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Business: Plan Builder offers a successful step-by-step strategy for building a successful business.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Culinary Arts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Culinary Arts offers more than five million articles from more than 250 major cooking and nutrition magazines.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Gardening and Horticulture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Gardening and Horticulture serves horticultural enthusiasts of all levels with more than 3.6 million articles from more than 100 journals.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Home Improvement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Home Improvement has millions of articles with topics that include DIY projects, architectural techniques, and material selections.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Hospitality and Tourism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Hospitality and Tourism offers the curious traveler information about state parks, vacationing, and travel guides.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Small Engine Repair Source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i="1" kern="0">
                <a:solidFill>
                  <a:srgbClr val="282828"/>
                </a:solidFill>
                <a:effectLst/>
                <a:latin typeface="Martel Sans"/>
                <a:ea typeface="Times New Roman" panose="02020603050405020304" pitchFamily="18" charset="0"/>
                <a:cs typeface="Times New Roman" panose="02020603050405020304" pitchFamily="18" charset="0"/>
              </a:rPr>
              <a:t>Small Engine Repair Source</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provides over 400 reference books with original photos and illustrations for small engine repair assistance and detailed, user-friendly repair guides.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Dramatic Learning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Dramatic Learning provides a robust collection of popular plays with everything needed to put on a production.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eBooks and Audiobooks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EBSCO eBooks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EBSCO eBooks offers a variety of topics such as self-help, hobbies and cooking.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NoveList</a:t>
            </a:r>
            <a:r>
              <a:rPr lang="en-US" sz="1800" b="1" kern="0">
                <a:solidFill>
                  <a:srgbClr val="282828"/>
                </a:solidFill>
                <a:effectLst/>
                <a:latin typeface="Martel Sans"/>
                <a:ea typeface="Times New Roman" panose="02020603050405020304" pitchFamily="18" charset="0"/>
                <a:cs typeface="Times New Roman" panose="02020603050405020304" pitchFamily="18" charset="0"/>
              </a:rPr>
              <a:t> Plus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NoveList</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Plus has been helping readers find their next favorite book for more than 25 years and continues to develop innovative solutions for connecting readers, books, and libraries.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OverDrive</a:t>
            </a:r>
            <a:r>
              <a:rPr lang="en-US" sz="1800" b="1" kern="0">
                <a:solidFill>
                  <a:srgbClr val="282828"/>
                </a:solidFill>
                <a:effectLst/>
                <a:latin typeface="Martel Sans"/>
                <a:ea typeface="Times New Roman" panose="02020603050405020304" pitchFamily="18" charset="0"/>
                <a:cs typeface="Times New Roman" panose="02020603050405020304" pitchFamily="18" charset="0"/>
              </a:rPr>
              <a:t> Libby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OverDrive</a:t>
            </a:r>
            <a:r>
              <a:rPr lang="en-US" sz="1800" kern="0">
                <a:solidFill>
                  <a:srgbClr val="282828"/>
                </a:solidFill>
                <a:effectLst/>
                <a:latin typeface="Martel Sans"/>
                <a:ea typeface="Times New Roman" panose="02020603050405020304" pitchFamily="18" charset="0"/>
                <a:cs typeface="Times New Roman" panose="02020603050405020304" pitchFamily="18" charset="0"/>
              </a:rPr>
              <a:t> Libby</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 </a:t>
            </a:r>
            <a:r>
              <a:rPr lang="en-US" sz="1800" kern="0">
                <a:solidFill>
                  <a:srgbClr val="282828"/>
                </a:solidFill>
                <a:effectLst/>
                <a:latin typeface="Martel Sans"/>
                <a:ea typeface="Times New Roman" panose="02020603050405020304" pitchFamily="18" charset="0"/>
                <a:cs typeface="Times New Roman" panose="02020603050405020304" pitchFamily="18" charset="0"/>
              </a:rPr>
              <a:t>provides access to eBooks, audiobooks and magazines. Best sellers and classics are included. For optimal user experience, download the </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Libby</a:t>
            </a:r>
            <a:r>
              <a:rPr lang="en-US" sz="1800" kern="0">
                <a:solidFill>
                  <a:srgbClr val="282828"/>
                </a:solidFill>
                <a:effectLst/>
                <a:latin typeface="Martel Sans"/>
                <a:ea typeface="Times New Roman" panose="02020603050405020304" pitchFamily="18" charset="0"/>
                <a:cs typeface="Times New Roman" panose="02020603050405020304" pitchFamily="18" charset="0"/>
              </a:rPr>
              <a:t> app onto your personal device.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eBooks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eBooks provides a digital library for all ages and reading levels. Find picture books, graphic novels, chapter books and classic titles.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Newspapers and Magazines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Digital Magazines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Digital Magazines is part of the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OverDrive</a:t>
            </a:r>
            <a:r>
              <a:rPr lang="en-US" sz="1800" kern="0">
                <a:solidFill>
                  <a:srgbClr val="282828"/>
                </a:solidFill>
                <a:effectLst/>
                <a:latin typeface="Martel Sans"/>
                <a:ea typeface="Times New Roman" panose="02020603050405020304" pitchFamily="18" charset="0"/>
                <a:cs typeface="Times New Roman" panose="02020603050405020304" pitchFamily="18" charset="0"/>
              </a:rPr>
              <a:t> collection. Thousands of current and back issues are offered. Explore these resources from a mobile device with the Libby app.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Economist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Independent journalism providing in-depth global news and analysis. Our coverage spans world politics, business, tech, culture and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Foreign Policy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Foreign Policy (FP) provides a deep-dive on all things global affairs. FP explains the ins and outs of how foreign-policy decisions are being made – and, just as importantly, who is making them.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Popular Magazines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Popular Magazines provides access to the most circulated magazines in digital format.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National Geographic Magazine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National Geographic Magazine is an American monthly magazine published by the </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National Geographic Society</a:t>
            </a:r>
            <a:r>
              <a:rPr lang="en-US" sz="1800" kern="0">
                <a:solidFill>
                  <a:srgbClr val="282828"/>
                </a:solidFill>
                <a:effectLst/>
                <a:latin typeface="Martel Sans"/>
                <a:ea typeface="Times New Roman" panose="02020603050405020304" pitchFamily="18" charset="0"/>
                <a:cs typeface="Times New Roman" panose="02020603050405020304" pitchFamily="18" charset="0"/>
              </a:rPr>
              <a:t> best known for photojournalism.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PressReader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PressReader</a:t>
            </a:r>
            <a:r>
              <a:rPr lang="en-US" sz="1800" kern="0">
                <a:solidFill>
                  <a:srgbClr val="282828"/>
                </a:solidFill>
                <a:effectLst/>
                <a:latin typeface="Martel Sans"/>
                <a:ea typeface="Times New Roman" panose="02020603050405020304" pitchFamily="18" charset="0"/>
                <a:cs typeface="Times New Roman" panose="02020603050405020304" pitchFamily="18" charset="0"/>
              </a:rPr>
              <a:t> delivers digital access to over 7,000 full-text, full-page format newspapers and magazines from more than 120 countries in over 60 different languages. For app use: download the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PressReader</a:t>
            </a:r>
            <a:r>
              <a:rPr lang="en-US" sz="1800" kern="0">
                <a:solidFill>
                  <a:srgbClr val="282828"/>
                </a:solidFill>
                <a:effectLst/>
                <a:latin typeface="Martel Sans"/>
                <a:ea typeface="Times New Roman" panose="02020603050405020304" pitchFamily="18" charset="0"/>
                <a:cs typeface="Times New Roman" panose="02020603050405020304" pitchFamily="18" charset="0"/>
              </a:rPr>
              <a:t> app before accessing link below.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Wall Street Journal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The Wall Street Journal provides breaking news and analysis from the U.S. and around the world.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Advanced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Advanced is a highly vetted, concise resource to check the facts. Live news feeds to world newspapers and primary source documents are included.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Reference and Research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Britannica Academic</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Britannica Academic delivers fast and easy access to high-quality, comprehensive information on a variety of subjects.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Britannica </a:t>
            </a: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ImageQuest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Britannica Image Quest provides educational imagery from over 50 leading collections. All images contain detailed descriptions and can be easily downloaded, printed, and emailed for use in your lessons or projects.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Britannica Library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Britannica Library is suitable for all ages and provides the educational community with content for class projects, test preps, and lesson plans.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Consumer Reports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Consumer Reports offers expert buying advice, ratings, reviews, and product descriptions.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Academic OneFile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Academic OneFile covers technology, medicine, engineering, arts, and literature and is considered a premier source for peer-reviewed, full-text scholarly content.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General OneFile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General OneFile provides a broad collection of news articles, magazines, books, academic journals, images and video that support general interest research and exploration.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Health and Wellness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Health and Wellness includes curated content on diseases and conditions; drugs; diagnostics and tests; and therapies, treatments, and surgeries.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Legal Forms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Legal Forms provides access to state-specific (and multi-state) legal documents, real estate contracts, wills, pre-marital agreements, bankruptcy, divorce, landlord-tenant and many others.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Agriculture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Agriculture has thousand of research articles that focus on the subjects of farming, agriculture, and food sustainability.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Business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Business provides full-text coverage of all business disciplines including accounting, economics, finance, marketing, management, and strategy, as well as business theory and practice.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Communications and Mass Media</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Communications and Mass Media provides access to 400 journals on all aspects of the communications field, including advertising and public relations.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Criminal Justice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Criminal Justice makes research easy by bringing together information from more than 250 journals.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Economics and Theory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Economics and Theory provides access to academic journals and magazines focusing on topics in economics and related fields.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Entrepreneurship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Entrepreneurship provides more than 500 subject-appropriate, full-text periodicals.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Environmental Studies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Environmental Studies provides resources about environmental issues.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Fine Arts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Fine Arts places over 10 million articles for serious students of drama, music, art history, and filmmaking.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Insurance and Liability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Insurance &amp; Liability connects researchers to leading journals such as </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Business Insurance, Employee Benefit News, National Underwriter Life &amp; Health, and Risk Management.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Leadership and Management</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Leadership and Management provides access to authoritative periodicals covering topics such as 21st-century skills, organizational dynamics, and continuing education.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Military and Intelligence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Military and Intelligence provides scholarly, peer-reviewed content covering current and historical military intelligence and strategy.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Nursing and Allied Health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Nursing and Allied Health serves the needs of nursing students and researchers in allied health fields who are looking for answers related patient care.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Physical Therapy and Sports Medicine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Physical Therapy and Sports Medicine is for researchers interested in the subjects of physical therapy, physical fitness, and sports medicine.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Pop Culture Collection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Pop Culture Collection provides access to scholarly journals and magazines for researchers in social science, history, art or liberal arts courses.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Psychology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Psychology provides access to authoritative periodical content supporting research in all fields of psychology.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Religion and Philosophy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Religion and Philosophy provides researchers with valuable insight about the impact of religions on cultures throughout history.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U.S. History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U.S. History is an engaging experience for those seeking contextual information on hundreds of the most significant people, events, and topics in U.S. history.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War and Terrorism</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War and Terrorism provides researchers accessing the more than 1.7 million articles on the causes of war and the impacts of terrorism on a global scale.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World History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World History provides access to scholarly journals and magazines useful to both novice historians as well as advanced academic researchers.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Global Incident Map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Global Incident Map seeks to provide useful, timely, and relevant information on all manner of threats for situational awareness.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Morningstar Investing Center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Morningstar Investing Center provides access to information on mutual funds, stocks, investments, daily market news, and snapshot investments. Note: Access is only available from the DoD MWR Libraries website. Subscription does not include access on the Morningstar App.</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National Geographic: People, Animals and the World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National Geographic: People, Animals, and the World includes interactive maps, fun to learn animal facts, and stories about the people who shape the world.</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National Geographic Archive: 1888-1994</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National Geographic Archive: 1888-1994 brings together a complete archive of  National Geographic magazine along with a cross-searchable collection of National Geographic books, maps, images and videos.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Teacher Reference Center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Teacher Reference Center from EBSCO</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 </a:t>
            </a:r>
            <a:r>
              <a:rPr lang="en-US" sz="1800" kern="0">
                <a:solidFill>
                  <a:srgbClr val="282828"/>
                </a:solidFill>
                <a:effectLst/>
                <a:latin typeface="Martel Sans"/>
                <a:ea typeface="Times New Roman" panose="02020603050405020304" pitchFamily="18" charset="0"/>
                <a:cs typeface="Times New Roman" panose="02020603050405020304" pitchFamily="18" charset="0"/>
              </a:rPr>
              <a:t>is a research database for teachers and education professionals and provides indexing and abstracts for more than 230 peer-reviewed journals.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Weiss Financial Ratings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Weiss Financial Ratings is the source for unbiased, accurate, trusted ratings that you can rely on to make sound, informed financial decisions.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Discover</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Discover offers differentiated learners with access to content that improves reading comprehension skills and vocabulary building.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World Book Timelines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World Book </a:t>
            </a:r>
            <a:r>
              <a:rPr lang="en-US" sz="1800" kern="0" err="1">
                <a:solidFill>
                  <a:srgbClr val="282828"/>
                </a:solidFill>
                <a:effectLst/>
                <a:latin typeface="Martel Sans"/>
                <a:ea typeface="Times New Roman" panose="02020603050405020304" pitchFamily="18" charset="0"/>
                <a:cs typeface="Times New Roman" panose="02020603050405020304" pitchFamily="18" charset="0"/>
              </a:rPr>
              <a:t>TImelines</a:t>
            </a:r>
            <a:r>
              <a:rPr lang="en-US" sz="1800" kern="0">
                <a:solidFill>
                  <a:srgbClr val="282828"/>
                </a:solidFill>
                <a:effectLst/>
                <a:latin typeface="Martel Sans"/>
                <a:ea typeface="Times New Roman" panose="02020603050405020304" pitchFamily="18" charset="0"/>
                <a:cs typeface="Times New Roman" panose="02020603050405020304" pitchFamily="18" charset="0"/>
              </a:rPr>
              <a:t> provides a collection of 650 unique timelines, spanning the arts, science, culture, and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Science and Technology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In Context: Science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In Context: Science is updated daily and offers over 600 pages on topics across the curriculum, covering biology, chemistry, earth and environmental science, physics, and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Health and Medicine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Health and Medicine was created for students, consumer health researchers, and health care professionals that provides up-to-date information on the complete range of health care topics.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Information Science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Information Science is updated daily with articles covering all aspects of managing and maintaining information and technology, including usability, cataloging, circulation, and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Gale OneFile: Science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Gale OneFile: Science provides researchers with information on latest scientific developments in particle physics, advanced mathematics, nanotechnology, geology, and hundreds of other areas.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GreenFILE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GreenFILE</a:t>
            </a:r>
            <a:r>
              <a:rPr lang="en-US" sz="1800" kern="0">
                <a:solidFill>
                  <a:srgbClr val="282828"/>
                </a:solidFill>
                <a:effectLst/>
                <a:latin typeface="Martel Sans"/>
                <a:ea typeface="Times New Roman" panose="02020603050405020304" pitchFamily="18" charset="0"/>
                <a:cs typeface="Times New Roman" panose="02020603050405020304" pitchFamily="18" charset="0"/>
              </a:rPr>
              <a:t> from </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EBSCO</a:t>
            </a:r>
            <a:r>
              <a:rPr lang="en-US" sz="1800" kern="0">
                <a:solidFill>
                  <a:srgbClr val="282828"/>
                </a:solidFill>
                <a:effectLst/>
                <a:latin typeface="Martel Sans"/>
                <a:ea typeface="Times New Roman" panose="02020603050405020304" pitchFamily="18" charset="0"/>
                <a:cs typeface="Times New Roman" panose="02020603050405020304" pitchFamily="18" charset="0"/>
              </a:rPr>
              <a:t> offers well-researched information covering all aspects of human impact to the environment. Titles include content on global warming, green building, pollution, renewable energy, recycling, and more.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000000"/>
                </a:solidFill>
                <a:effectLst/>
                <a:latin typeface="Martel Sans"/>
                <a:ea typeface="Times New Roman" panose="02020603050405020304" pitchFamily="18" charset="0"/>
                <a:cs typeface="Times New Roman" panose="02020603050405020304" pitchFamily="18" charset="0"/>
              </a:rPr>
              <a:t>Streaming Music and Videos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err="1">
                <a:solidFill>
                  <a:srgbClr val="282828"/>
                </a:solidFill>
                <a:effectLst/>
                <a:latin typeface="Martel Sans"/>
                <a:ea typeface="Times New Roman" panose="02020603050405020304" pitchFamily="18" charset="0"/>
                <a:cs typeface="Times New Roman" panose="02020603050405020304" pitchFamily="18" charset="0"/>
              </a:rPr>
              <a:t>Freegal</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err="1">
                <a:solidFill>
                  <a:srgbClr val="282828"/>
                </a:solidFill>
                <a:effectLst/>
                <a:latin typeface="Martel Sans"/>
                <a:ea typeface="Times New Roman" panose="02020603050405020304" pitchFamily="18" charset="0"/>
                <a:cs typeface="Times New Roman" panose="02020603050405020304" pitchFamily="18" charset="0"/>
              </a:rPr>
              <a:t>Freegal</a:t>
            </a:r>
            <a:r>
              <a:rPr lang="en-US" sz="1800" kern="0">
                <a:solidFill>
                  <a:srgbClr val="282828"/>
                </a:solidFill>
                <a:effectLst/>
                <a:latin typeface="Martel Sans"/>
                <a:ea typeface="Times New Roman" panose="02020603050405020304" pitchFamily="18" charset="0"/>
                <a:cs typeface="Times New Roman" panose="02020603050405020304" pitchFamily="18" charset="0"/>
              </a:rPr>
              <a:t> from Library Ideas LLC offers access to about 15 million songs and over 40,000 music videos.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0">
                <a:solidFill>
                  <a:srgbClr val="282828"/>
                </a:solidFill>
                <a:effectLst/>
                <a:latin typeface="Martel Sans"/>
                <a:ea typeface="Times New Roman" panose="02020603050405020304" pitchFamily="18" charset="0"/>
                <a:cs typeface="Times New Roman" panose="02020603050405020304" pitchFamily="18" charset="0"/>
              </a:rPr>
              <a:t>Kanopy</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0">
                <a:solidFill>
                  <a:srgbClr val="282828"/>
                </a:solidFill>
                <a:effectLst/>
                <a:latin typeface="Martel Sans"/>
                <a:ea typeface="Times New Roman" panose="02020603050405020304" pitchFamily="18" charset="0"/>
                <a:cs typeface="Times New Roman" panose="02020603050405020304" pitchFamily="18" charset="0"/>
              </a:rPr>
              <a:t>Select from over 30,000 thousand award-winning films and documentaries available from </a:t>
            </a:r>
            <a:r>
              <a:rPr lang="en-US" sz="1800" i="1" kern="0">
                <a:solidFill>
                  <a:srgbClr val="282828"/>
                </a:solidFill>
                <a:effectLst/>
                <a:latin typeface="Martel Sans"/>
                <a:ea typeface="Times New Roman" panose="02020603050405020304" pitchFamily="18" charset="0"/>
                <a:cs typeface="Times New Roman" panose="02020603050405020304" pitchFamily="18" charset="0"/>
              </a:rPr>
              <a:t>Kanopy</a:t>
            </a:r>
            <a:r>
              <a:rPr lang="en-US" sz="1800" kern="0">
                <a:solidFill>
                  <a:srgbClr val="282828"/>
                </a:solidFill>
                <a:effectLst/>
                <a:latin typeface="Martel Sans"/>
                <a:ea typeface="Times New Roman" panose="02020603050405020304" pitchFamily="18" charset="0"/>
                <a:cs typeface="Times New Roman" panose="02020603050405020304" pitchFamily="18" charset="0"/>
              </a:rPr>
              <a:t>.  Classic-films, world cinema, popular movies, plus a whole lot more educational and entertainment films to choose from.  Access from anywhere, anytime, with any device.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pPr algn="l"/>
            <a:endParaRPr lang="en-US" b="0" i="0">
              <a:solidFill>
                <a:srgbClr val="000000"/>
              </a:solidFill>
              <a:effectLst/>
              <a:latin typeface="Martel Sans"/>
            </a:endParaRPr>
          </a:p>
          <a:p>
            <a:pPr marL="0" indent="0">
              <a:lnSpc>
                <a:spcPct val="100000"/>
              </a:lnSpc>
              <a:spcBef>
                <a:spcPts val="0"/>
              </a:spcBef>
              <a:buNone/>
            </a:pPr>
            <a:endParaRPr lang="en-US" sz="1200" b="1" kern="0"/>
          </a:p>
        </p:txBody>
      </p:sp>
      <p:sp>
        <p:nvSpPr>
          <p:cNvPr id="4" name="Slide Number Placeholder 3">
            <a:extLst>
              <a:ext uri="{FF2B5EF4-FFF2-40B4-BE49-F238E27FC236}">
                <a16:creationId xmlns:a16="http://schemas.microsoft.com/office/drawing/2014/main" id="{2095A4B6-AAD2-161F-4E25-CE4E6A9DFF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2899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2C0B-9B4E-76C4-E50B-43FB8E7D9B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1F4CE-A722-00D3-86B9-F0D0159EB6E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BC0A246-EF90-02A0-2CA3-4848DCE910CA}"/>
              </a:ext>
            </a:extLst>
          </p:cNvPr>
          <p:cNvSpPr>
            <a:spLocks noGrp="1"/>
          </p:cNvSpPr>
          <p:nvPr>
            <p:ph type="body" idx="1"/>
          </p:nvPr>
        </p:nvSpPr>
        <p:spPr/>
        <p:txBody>
          <a:bodyPr/>
          <a:lstStyle/>
          <a:p>
            <a:r>
              <a:rPr lang="en-US" b="1">
                <a:latin typeface="Tahoma"/>
                <a:ea typeface="Tahoma"/>
                <a:cs typeface="Tahoma"/>
              </a:rPr>
              <a:t>FACILITATOR GUIDE: </a:t>
            </a:r>
            <a:r>
              <a:rPr lang="en-US"/>
              <a:t>Visit the link below for the most up-to-date information regarding Tutor.com prior to briefing the slide. </a:t>
            </a:r>
            <a:r>
              <a:rPr lang="en-US">
                <a:hlinkClick r:id="rId3"/>
              </a:rPr>
              <a:t>https://www.dodmwrlibraries.org/continuing-education</a:t>
            </a:r>
            <a:endParaRPr lang="en-US"/>
          </a:p>
          <a:p>
            <a:endParaRPr lang="en-US"/>
          </a:p>
          <a:p>
            <a:pPr>
              <a:defRPr/>
            </a:pPr>
            <a:r>
              <a:rPr lang="en-US" b="1"/>
              <a:t>What’s Different?</a:t>
            </a:r>
            <a:endParaRPr lang="en-US"/>
          </a:p>
          <a:p>
            <a:pPr marL="171450" indent="-171450">
              <a:buFont typeface="Arial"/>
              <a:buChar char="•"/>
              <a:defRPr/>
            </a:pPr>
            <a:r>
              <a:rPr lang="en-US"/>
              <a:t>The biggest difference between OASC and EBSCO LearningExpress is who they were designed for.</a:t>
            </a:r>
          </a:p>
          <a:p>
            <a:pPr marL="171450" indent="-171450">
              <a:buFont typeface="Arial"/>
              <a:buChar char="•"/>
              <a:defRPr/>
            </a:pPr>
            <a:r>
              <a:rPr lang="en-US" b="1"/>
              <a:t>OASC</a:t>
            </a:r>
            <a:r>
              <a:rPr lang="en-US"/>
              <a:t> was built specifically for military personnel, veterans, and their families, with a focus on core academic skills like reading, writing, and math. It seems to be primarily used to help with military advancement exams, entrance tests, or general academic improvement.</a:t>
            </a:r>
          </a:p>
          <a:p>
            <a:pPr marL="171450" indent="-171450">
              <a:buFont typeface="Arial"/>
              <a:buChar char="•"/>
              <a:defRPr/>
            </a:pPr>
            <a:r>
              <a:rPr lang="en-US" b="1">
                <a:latin typeface="Tahoma"/>
                <a:ea typeface="Tahoma"/>
                <a:cs typeface="Tahoma"/>
              </a:rPr>
              <a:t>LearningExpress</a:t>
            </a:r>
            <a:r>
              <a:rPr lang="en-US">
                <a:latin typeface="Tahoma"/>
                <a:ea typeface="Tahoma"/>
                <a:cs typeface="Tahoma"/>
              </a:rPr>
              <a:t>, on the other hand, is much broader. It was primarily designed for students, job seekers, and adult learners, offering test prep, career certification study guides, and job-related skills training. That said, it has quite a few military related options as well (at least via our DoD MWR Libraries account).</a:t>
            </a:r>
          </a:p>
          <a:p>
            <a:pPr>
              <a:defRPr/>
            </a:pPr>
            <a:r>
              <a:rPr lang="en-US">
                <a:latin typeface="Tahoma"/>
                <a:ea typeface="Tahoma"/>
                <a:cs typeface="Tahoma"/>
              </a:rPr>
              <a:t> </a:t>
            </a:r>
          </a:p>
          <a:p>
            <a:pPr>
              <a:defRPr/>
            </a:pPr>
            <a:r>
              <a:rPr lang="en-US" b="1">
                <a:latin typeface="Tahoma"/>
                <a:ea typeface="Tahoma"/>
                <a:cs typeface="Tahoma"/>
              </a:rPr>
              <a:t>How Does the Course Content Compare?</a:t>
            </a:r>
            <a:endParaRPr lang="en-US">
              <a:latin typeface="Tahoma"/>
              <a:ea typeface="Tahoma"/>
              <a:cs typeface="Tahoma"/>
            </a:endParaRPr>
          </a:p>
          <a:p>
            <a:pPr marL="171450" indent="-171450">
              <a:buFont typeface="Arial"/>
              <a:buChar char="•"/>
              <a:defRPr/>
            </a:pPr>
            <a:r>
              <a:rPr lang="en-US">
                <a:latin typeface="Tahoma"/>
                <a:ea typeface="Tahoma"/>
                <a:cs typeface="Tahoma"/>
              </a:rPr>
              <a:t>Here’s what you had in OASC and whether you can find a replacement in LearningExpress:</a:t>
            </a:r>
          </a:p>
          <a:p>
            <a:pPr marL="628650" lvl="1" indent="-171450">
              <a:buFont typeface="Arial"/>
              <a:buChar char="•"/>
              <a:defRPr/>
            </a:pPr>
            <a:r>
              <a:rPr lang="en-US" b="1">
                <a:latin typeface="Tahoma"/>
                <a:ea typeface="Tahoma"/>
                <a:cs typeface="Tahoma"/>
              </a:rPr>
              <a:t>Reading, Writing, and Math</a:t>
            </a:r>
            <a:r>
              <a:rPr lang="en-US">
                <a:latin typeface="Tahoma"/>
                <a:ea typeface="Tahoma"/>
                <a:cs typeface="Tahoma"/>
              </a:rPr>
              <a:t> → YES in LearningExpress (under the </a:t>
            </a:r>
            <a:r>
              <a:rPr lang="en-US" i="1">
                <a:latin typeface="Tahoma"/>
                <a:ea typeface="Tahoma"/>
                <a:cs typeface="Tahoma"/>
              </a:rPr>
              <a:t>Adult Core Skills</a:t>
            </a:r>
            <a:r>
              <a:rPr lang="en-US">
                <a:latin typeface="Tahoma"/>
                <a:ea typeface="Tahoma"/>
                <a:cs typeface="Tahoma"/>
              </a:rPr>
              <a:t> center)</a:t>
            </a:r>
          </a:p>
          <a:p>
            <a:pPr marL="628650" lvl="1" indent="-171450">
              <a:buFont typeface="Arial"/>
              <a:buChar char="•"/>
              <a:defRPr/>
            </a:pPr>
            <a:r>
              <a:rPr lang="en-US" b="1">
                <a:latin typeface="Tahoma"/>
                <a:ea typeface="Tahoma"/>
                <a:cs typeface="Tahoma"/>
              </a:rPr>
              <a:t>Study Skills &amp; Critical Thinking</a:t>
            </a:r>
            <a:r>
              <a:rPr lang="en-US">
                <a:latin typeface="Tahoma"/>
                <a:ea typeface="Tahoma"/>
                <a:cs typeface="Tahoma"/>
              </a:rPr>
              <a:t> → NOT a strong focus in LearningExpress</a:t>
            </a:r>
          </a:p>
          <a:p>
            <a:pPr marL="628650" lvl="1" indent="-171450">
              <a:buFont typeface="Arial"/>
              <a:buChar char="•"/>
              <a:defRPr/>
            </a:pPr>
            <a:r>
              <a:rPr lang="en-US" b="1">
                <a:latin typeface="Tahoma"/>
                <a:ea typeface="Tahoma"/>
                <a:cs typeface="Tahoma"/>
              </a:rPr>
              <a:t>Military Entrance/Advancement Exam Prep</a:t>
            </a:r>
            <a:r>
              <a:rPr lang="en-US">
                <a:latin typeface="Tahoma"/>
                <a:ea typeface="Tahoma"/>
                <a:cs typeface="Tahoma"/>
              </a:rPr>
              <a:t> → YES in LearningExpress (under the centers </a:t>
            </a:r>
            <a:r>
              <a:rPr lang="en-US" i="1">
                <a:latin typeface="Tahoma"/>
                <a:ea typeface="Tahoma"/>
                <a:cs typeface="Tahoma"/>
              </a:rPr>
              <a:t>Active Military</a:t>
            </a:r>
            <a:r>
              <a:rPr lang="en-US">
                <a:latin typeface="Tahoma"/>
                <a:ea typeface="Tahoma"/>
                <a:cs typeface="Tahoma"/>
              </a:rPr>
              <a:t>, </a:t>
            </a:r>
            <a:r>
              <a:rPr lang="en-US" i="1">
                <a:latin typeface="Tahoma"/>
                <a:ea typeface="Tahoma"/>
                <a:cs typeface="Tahoma"/>
              </a:rPr>
              <a:t>National Guard and Reserve</a:t>
            </a:r>
            <a:r>
              <a:rPr lang="en-US">
                <a:latin typeface="Tahoma"/>
                <a:ea typeface="Tahoma"/>
                <a:cs typeface="Tahoma"/>
              </a:rPr>
              <a:t>, </a:t>
            </a:r>
            <a:r>
              <a:rPr lang="en-US" i="1">
                <a:latin typeface="Tahoma"/>
                <a:ea typeface="Tahoma"/>
                <a:cs typeface="Tahoma"/>
              </a:rPr>
              <a:t>Transitioning Military</a:t>
            </a:r>
            <a:r>
              <a:rPr lang="en-US">
                <a:latin typeface="Tahoma"/>
                <a:ea typeface="Tahoma"/>
                <a:cs typeface="Tahoma"/>
              </a:rPr>
              <a:t>, and </a:t>
            </a:r>
            <a:r>
              <a:rPr lang="en-US" i="1">
                <a:latin typeface="Tahoma"/>
                <a:ea typeface="Tahoma"/>
                <a:cs typeface="Tahoma"/>
              </a:rPr>
              <a:t>Military Families</a:t>
            </a:r>
            <a:r>
              <a:rPr lang="en-US">
                <a:latin typeface="Tahoma"/>
                <a:ea typeface="Tahoma"/>
                <a:cs typeface="Tahoma"/>
              </a:rPr>
              <a:t>)</a:t>
            </a:r>
          </a:p>
          <a:p>
            <a:pPr marL="628650" lvl="1" indent="-171450">
              <a:buFont typeface="Arial"/>
              <a:buChar char="•"/>
              <a:defRPr/>
            </a:pPr>
            <a:r>
              <a:rPr lang="en-US" b="1">
                <a:latin typeface="Tahoma"/>
                <a:ea typeface="Tahoma"/>
                <a:cs typeface="Tahoma"/>
              </a:rPr>
              <a:t>Self-Paced Learning</a:t>
            </a:r>
            <a:r>
              <a:rPr lang="en-US">
                <a:latin typeface="Tahoma"/>
                <a:ea typeface="Tahoma"/>
                <a:cs typeface="Tahoma"/>
              </a:rPr>
              <a:t> → YES in LearningExpress, but structured differently</a:t>
            </a:r>
          </a:p>
          <a:p>
            <a:pPr lvl="1">
              <a:defRPr/>
            </a:pPr>
            <a:r>
              <a:rPr lang="en-US">
                <a:latin typeface="Tahoma"/>
                <a:ea typeface="Tahoma"/>
                <a:cs typeface="Tahoma"/>
              </a:rPr>
              <a:t> </a:t>
            </a:r>
          </a:p>
          <a:p>
            <a:pPr lvl="1">
              <a:defRPr/>
            </a:pPr>
            <a:r>
              <a:rPr lang="en-US" b="1">
                <a:latin typeface="Tahoma"/>
                <a:ea typeface="Tahoma"/>
                <a:cs typeface="Tahoma"/>
              </a:rPr>
              <a:t>If OASC was used for…</a:t>
            </a:r>
            <a:endParaRPr lang="en-US">
              <a:latin typeface="Tahoma"/>
              <a:ea typeface="Tahoma"/>
              <a:cs typeface="Tahoma"/>
            </a:endParaRPr>
          </a:p>
          <a:p>
            <a:pPr lvl="1">
              <a:defRPr/>
            </a:pPr>
            <a:r>
              <a:rPr lang="en-US" b="1">
                <a:latin typeface="Tahoma"/>
                <a:ea typeface="Tahoma"/>
                <a:cs typeface="Tahoma"/>
              </a:rPr>
              <a:t>Can LearningExpress replace it?</a:t>
            </a:r>
            <a:endParaRPr lang="en-US">
              <a:latin typeface="Tahoma"/>
              <a:ea typeface="Tahoma"/>
              <a:cs typeface="Tahoma"/>
            </a:endParaRPr>
          </a:p>
          <a:p>
            <a:pPr lvl="1">
              <a:defRPr/>
            </a:pPr>
            <a:r>
              <a:rPr lang="en-US">
                <a:latin typeface="Tahoma"/>
                <a:ea typeface="Tahoma"/>
                <a:cs typeface="Tahoma"/>
              </a:rPr>
              <a:t>Improving reading, writing, and math                                       Yes – LearningExpress has similar courses.</a:t>
            </a:r>
          </a:p>
          <a:p>
            <a:pPr lvl="1">
              <a:defRPr/>
            </a:pPr>
            <a:r>
              <a:rPr lang="en-US">
                <a:latin typeface="Tahoma"/>
                <a:ea typeface="Tahoma"/>
                <a:cs typeface="Tahoma"/>
              </a:rPr>
              <a:t>Preparing for military entrance/advancement exams                   Yes – LearningExpress has similar prep.</a:t>
            </a:r>
          </a:p>
          <a:p>
            <a:pPr lvl="1">
              <a:defRPr/>
            </a:pPr>
            <a:r>
              <a:rPr lang="en-US">
                <a:latin typeface="Tahoma"/>
                <a:ea typeface="Tahoma"/>
                <a:cs typeface="Tahoma"/>
              </a:rPr>
              <a:t>General academic skill-building                                                Mostly – It has similar resources but lacks study skills training.</a:t>
            </a:r>
          </a:p>
          <a:p>
            <a:pPr lvl="1">
              <a:defRPr/>
            </a:pPr>
            <a:r>
              <a:rPr lang="en-US">
                <a:latin typeface="Tahoma"/>
                <a:ea typeface="Tahoma"/>
                <a:cs typeface="Tahoma"/>
              </a:rPr>
              <a:t>Career certification prep (nursing, civil service, etc.)                   Yes – LearningExpress actually offers more in this area.</a:t>
            </a:r>
          </a:p>
          <a:p>
            <a:pPr lvl="1">
              <a:defRPr/>
            </a:pPr>
            <a:r>
              <a:rPr lang="en-US">
                <a:latin typeface="Tahoma"/>
                <a:ea typeface="Tahoma"/>
                <a:cs typeface="Tahoma"/>
              </a:rPr>
              <a:t>Job search skills (resume writing, interviews, workplace skills)     Yes – LearningExpress is stronger in career development.</a:t>
            </a:r>
          </a:p>
          <a:p>
            <a:pPr lvl="1">
              <a:defRPr/>
            </a:pPr>
            <a:r>
              <a:rPr lang="en-US">
                <a:latin typeface="Tahoma"/>
                <a:ea typeface="Tahoma"/>
                <a:cs typeface="Tahoma"/>
              </a:rPr>
              <a:t>Study skills and critical thinking                                                No – LearningExpress doesn’t focus on this as much.</a:t>
            </a:r>
          </a:p>
          <a:p>
            <a:pPr lvl="1">
              <a:defRPr/>
            </a:pPr>
            <a:r>
              <a:rPr lang="en-US">
                <a:latin typeface="Tahoma"/>
                <a:ea typeface="Tahoma"/>
                <a:cs typeface="Tahoma"/>
              </a:rPr>
              <a:t> </a:t>
            </a:r>
          </a:p>
          <a:p>
            <a:pPr lvl="1">
              <a:defRPr/>
            </a:pPr>
            <a:r>
              <a:rPr lang="en-US" b="1">
                <a:latin typeface="Tahoma"/>
                <a:ea typeface="Tahoma"/>
                <a:cs typeface="Tahoma"/>
              </a:rPr>
              <a:t>What LearningExpress Offers That OASC Didn’t</a:t>
            </a:r>
            <a:endParaRPr lang="en-US">
              <a:latin typeface="Tahoma"/>
              <a:ea typeface="Tahoma"/>
              <a:cs typeface="Tahoma"/>
            </a:endParaRPr>
          </a:p>
          <a:p>
            <a:pPr marL="171450" indent="-171450">
              <a:buFont typeface="Arial"/>
              <a:buChar char="•"/>
              <a:defRPr/>
            </a:pPr>
            <a:r>
              <a:rPr lang="en-US">
                <a:latin typeface="Tahoma"/>
                <a:ea typeface="Tahoma"/>
                <a:cs typeface="Tahoma"/>
              </a:rPr>
              <a:t>While LearningExpress may not be a perfect swap, it does seem to offer some things that OASC doesn’t:</a:t>
            </a:r>
          </a:p>
          <a:p>
            <a:pPr marL="628650" lvl="1" indent="-171450">
              <a:buFont typeface="Arial"/>
              <a:buChar char="•"/>
              <a:defRPr/>
            </a:pPr>
            <a:r>
              <a:rPr lang="en-US" b="1">
                <a:latin typeface="Tahoma"/>
                <a:ea typeface="Tahoma"/>
                <a:cs typeface="Tahoma"/>
              </a:rPr>
              <a:t>Test Prep for College &amp; Career Exams</a:t>
            </a:r>
            <a:r>
              <a:rPr lang="en-US">
                <a:latin typeface="Tahoma"/>
                <a:ea typeface="Tahoma"/>
                <a:cs typeface="Tahoma"/>
              </a:rPr>
              <a:t> – Includes SAT, ACT, GRE, and career certification exams (nursing, real estate, law enforcement, civil service, etc.).</a:t>
            </a:r>
          </a:p>
          <a:p>
            <a:pPr marL="628650" lvl="1" indent="-171450">
              <a:buFont typeface="Arial"/>
              <a:buChar char="•"/>
              <a:defRPr/>
            </a:pPr>
            <a:r>
              <a:rPr lang="en-US" b="1">
                <a:latin typeface="Tahoma"/>
                <a:ea typeface="Tahoma"/>
                <a:cs typeface="Tahoma"/>
              </a:rPr>
              <a:t>Job Search &amp; Career Skills</a:t>
            </a:r>
            <a:r>
              <a:rPr lang="en-US">
                <a:latin typeface="Tahoma"/>
                <a:ea typeface="Tahoma"/>
                <a:cs typeface="Tahoma"/>
              </a:rPr>
              <a:t> – Resume writing, interview tips, and workplace skills training.</a:t>
            </a:r>
          </a:p>
          <a:p>
            <a:pPr marL="628650" lvl="1" indent="-171450">
              <a:buFont typeface="Arial"/>
              <a:buChar char="•"/>
              <a:defRPr/>
            </a:pPr>
            <a:r>
              <a:rPr lang="en-US" b="1">
                <a:latin typeface="Tahoma"/>
                <a:ea typeface="Tahoma"/>
                <a:cs typeface="Tahoma"/>
              </a:rPr>
              <a:t>Computer Skills Training</a:t>
            </a:r>
            <a:r>
              <a:rPr lang="en-US">
                <a:latin typeface="Tahoma"/>
                <a:ea typeface="Tahoma"/>
                <a:cs typeface="Tahoma"/>
              </a:rPr>
              <a:t> – Tutorials for Microsoft Office, Adobe software, and general digital literacy.</a:t>
            </a:r>
          </a:p>
          <a:p>
            <a:pPr marL="171450" indent="-171450">
              <a:buFont typeface="Arial"/>
              <a:buChar char="•"/>
              <a:defRPr/>
            </a:pPr>
            <a:r>
              <a:rPr lang="en-US">
                <a:latin typeface="Tahoma"/>
                <a:ea typeface="Tahoma"/>
                <a:cs typeface="Tahoma"/>
              </a:rPr>
              <a:t>For someone transitioning to a civilian career, LearningExpress could actually offer them more useful career-building tools than OASC ever did.</a:t>
            </a:r>
          </a:p>
          <a:p>
            <a:pPr marL="0" marR="0" lvl="0" indent="0" algn="l" defTabSz="914400">
              <a:lnSpc>
                <a:spcPct val="100000"/>
              </a:lnSpc>
              <a:spcBef>
                <a:spcPts val="0"/>
              </a:spcBef>
              <a:spcAft>
                <a:spcPts val="0"/>
              </a:spcAft>
              <a:buClrTx/>
              <a:buSzTx/>
              <a:buFontTx/>
              <a:buNone/>
              <a:tabLst/>
              <a:defRPr/>
            </a:pPr>
            <a:endParaRPr lang="en-US"/>
          </a:p>
          <a:p>
            <a:pPr>
              <a:defRPr/>
            </a:pPr>
            <a:endParaRPr lang="en-US">
              <a:latin typeface="Arial Narrow" panose="020B0606020202030204" pitchFamily="34" charset="0"/>
              <a:ea typeface="Open Sans"/>
              <a:cs typeface="Arial"/>
            </a:endParaRPr>
          </a:p>
        </p:txBody>
      </p:sp>
      <p:sp>
        <p:nvSpPr>
          <p:cNvPr id="4" name="Slide Number Placeholder 3">
            <a:extLst>
              <a:ext uri="{FF2B5EF4-FFF2-40B4-BE49-F238E27FC236}">
                <a16:creationId xmlns:a16="http://schemas.microsoft.com/office/drawing/2014/main" id="{7FC5E604-D2E4-46A4-26FD-5A55652075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0829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722B7-589C-707B-AD98-C96C97BF8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DCCC3-EE49-15C3-699C-F2C3D40573D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91C8011-2DD5-BD2D-C3ED-950385B915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FACILITATOR GUIDE: </a:t>
            </a:r>
            <a:r>
              <a:rPr lang="en-US"/>
              <a:t>Visit the link below for the most up-to-date information regarding Tutor.com prior to briefing the slide.</a:t>
            </a:r>
          </a:p>
          <a:p>
            <a:r>
              <a:rPr lang="en-US" b="0"/>
              <a:t>https://military.tutor.com/home</a:t>
            </a:r>
          </a:p>
          <a:p>
            <a:pPr marL="0" indent="0">
              <a:lnSpc>
                <a:spcPct val="100000"/>
              </a:lnSpc>
              <a:spcBef>
                <a:spcPts val="0"/>
              </a:spcBef>
              <a:buNone/>
            </a:pPr>
            <a:endParaRPr lang="en-US" sz="1200" b="1" kern="0"/>
          </a:p>
          <a:p>
            <a:r>
              <a:rPr lang="en-US" b="0" i="0">
                <a:solidFill>
                  <a:srgbClr val="093250"/>
                </a:solidFill>
                <a:effectLst/>
                <a:latin typeface="Roboto" panose="02000000000000000000" pitchFamily="2" charset="0"/>
              </a:rPr>
              <a:t>For U.S. Military and their families. No-cost, online tutoring and homework help, 24/7.</a:t>
            </a:r>
          </a:p>
          <a:p>
            <a:endParaRPr lang="en-US">
              <a:solidFill>
                <a:srgbClr val="093250"/>
              </a:solidFill>
            </a:endParaRPr>
          </a:p>
          <a:p>
            <a:r>
              <a:rPr lang="en-US">
                <a:solidFill>
                  <a:srgbClr val="093250"/>
                </a:solidFill>
              </a:rPr>
              <a:t>Tutor.com for U.S. Military Families, funded by the U.S. Department of Defense Morale, Welfare, and Recreation (MWR) General Library Program, and Coast Guard Mutual Assistance (CGMA), is a program that provides on-demand, online tutoring and homework help at no cost to eligible service members, civilian personnel, and their dependents. Those who fund the program determine eligibility for its use. Eligibility can change, and program availability is dependent upon available budget and is not guaranteed.</a:t>
            </a:r>
          </a:p>
          <a:p>
            <a:endParaRPr lang="en-US">
              <a:solidFill>
                <a:srgbClr val="093250"/>
              </a:solidFill>
              <a:latin typeface="Roboto"/>
              <a:cs typeface="Roboto"/>
            </a:endParaRPr>
          </a:p>
        </p:txBody>
      </p:sp>
      <p:sp>
        <p:nvSpPr>
          <p:cNvPr id="4" name="Slide Number Placeholder 3">
            <a:extLst>
              <a:ext uri="{FF2B5EF4-FFF2-40B4-BE49-F238E27FC236}">
                <a16:creationId xmlns:a16="http://schemas.microsoft.com/office/drawing/2014/main" id="{57DF41A3-E951-5FDD-6DE8-B5D019714A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593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indent="0">
              <a:buFontTx/>
              <a:buNone/>
            </a:pPr>
            <a:r>
              <a:rPr lang="en-US" sz="1200" b="1" dirty="0"/>
              <a:t>ANSWERS:</a:t>
            </a:r>
          </a:p>
          <a:p>
            <a:pPr marL="228600" indent="-228600">
              <a:buAutoNum type="arabicPeriod"/>
            </a:pPr>
            <a:r>
              <a:rPr lang="en-US" sz="1200" dirty="0"/>
              <a:t>TA and NCPACE will be limited to a fiscal year cap of 18 semester hours, 27 quarter hours, or 270 clock hours (or combination). The fiscal year cap applies to both TA and NCPACE combined</a:t>
            </a:r>
            <a:endParaRPr lang="en-US" baseline="0" dirty="0"/>
          </a:p>
          <a:p>
            <a:pPr marL="228600" indent="-228600">
              <a:buAutoNum type="arabicPeriod"/>
            </a:pPr>
            <a:r>
              <a:rPr lang="en-US" baseline="0" dirty="0"/>
              <a:t>120 credit hours</a:t>
            </a:r>
          </a:p>
          <a:p>
            <a:pPr marL="228600" indent="-228600">
              <a:buAutoNum type="arabicPeriod"/>
            </a:pPr>
            <a:r>
              <a:rPr lang="en-US" dirty="0"/>
              <a:t>  </a:t>
            </a:r>
            <a:r>
              <a:rPr lang="en-US" sz="1200" dirty="0"/>
              <a:t>Sailors assigned to Type 2 and Type 4 UICs</a:t>
            </a:r>
            <a:endParaRPr lang="en-US" dirty="0"/>
          </a:p>
          <a:p>
            <a:pPr marL="228600" indent="-228600">
              <a:buAutoNum type="arabicPeriod"/>
            </a:pPr>
            <a:r>
              <a:rPr lang="en-US" dirty="0"/>
              <a:t>10 years</a:t>
            </a:r>
          </a:p>
          <a:p>
            <a:pPr marL="228600" indent="-228600">
              <a:buAutoNum type="arabicPeriod"/>
            </a:pPr>
            <a:r>
              <a:rPr lang="en-US" dirty="0"/>
              <a:t>After serving 6 years active duty and reenlisting for at least 4 more years</a:t>
            </a:r>
          </a:p>
          <a:p>
            <a:pPr marL="228600" indent="-228600">
              <a:buAutoNum type="arabicPeriod"/>
            </a:pPr>
            <a:r>
              <a:rPr lang="en-US" dirty="0"/>
              <a:t>Program allows institutions of higher learning to voluntarily enter into an agreement with the VA to fund tuition and fee expenses that exceed the tuition and fee amounts payable under the Post-9/11 GI Bill.</a:t>
            </a:r>
          </a:p>
          <a:p>
            <a:pPr marL="228600" indent="-228600">
              <a:buAutoNum type="arabicPeriod"/>
            </a:pPr>
            <a:endParaRPr lang="en-US"/>
          </a:p>
          <a:p>
            <a:pPr marL="0" indent="0">
              <a:buNone/>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2895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6055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 GUIDE:</a:t>
            </a:r>
          </a:p>
          <a:p>
            <a:r>
              <a:rPr lang="en-US">
                <a:latin typeface="Tahoma"/>
                <a:ea typeface="Tahoma"/>
                <a:cs typeface="Tahoma"/>
              </a:rPr>
              <a:t>Review references.</a:t>
            </a: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642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solidFill>
                  <a:srgbClr val="002060"/>
                </a:solidFill>
                <a:latin typeface="Tahoma"/>
                <a:ea typeface="Tahoma"/>
                <a:cs typeface="Tahoma"/>
              </a:rPr>
              <a:t>FACILITATOR GUIDE:</a:t>
            </a:r>
          </a:p>
          <a:p>
            <a:r>
              <a:rPr lang="en-US" dirty="0">
                <a:solidFill>
                  <a:srgbClr val="002060"/>
                </a:solidFill>
                <a:latin typeface="Tahoma"/>
                <a:ea typeface="Tahoma"/>
                <a:cs typeface="Tahoma"/>
              </a:rPr>
              <a:t>It is for all Active-duty enlisted member, including Selective Reserve or Guard that is on Active-Duty Orders for minimum of 12 months to participate in USMAP.</a:t>
            </a:r>
          </a:p>
          <a:p>
            <a:endParaRPr lang="en-US" dirty="0">
              <a:solidFill>
                <a:srgbClr val="002060"/>
              </a:solidFill>
            </a:endParaRPr>
          </a:p>
          <a:p>
            <a:r>
              <a:rPr lang="en-US" b="1" dirty="0">
                <a:solidFill>
                  <a:srgbClr val="002060"/>
                </a:solidFill>
                <a:latin typeface="Tahoma"/>
                <a:ea typeface="Tahoma"/>
                <a:cs typeface="Tahoma"/>
              </a:rPr>
              <a:t>Additional Notes:</a:t>
            </a:r>
          </a:p>
          <a:p>
            <a:pPr marL="228600" indent="-228600">
              <a:buAutoNum type="arabicPeriod"/>
            </a:pPr>
            <a:r>
              <a:rPr lang="en-US" dirty="0">
                <a:solidFill>
                  <a:srgbClr val="002060"/>
                </a:solidFill>
                <a:latin typeface="Tahoma"/>
                <a:ea typeface="Tahoma"/>
                <a:cs typeface="Tahoma"/>
              </a:rPr>
              <a:t>For time based, talk a little bit about the two components which is the Formal Classroom Instruction and OJT training. The First part is formal classroom instruction hours. The instruction may be classroom, technical schools, or other approved means. The Second part is On the Job training (OJT). This is the training at the place of work while doing the actual job. The hours must be completed and documented.</a:t>
            </a:r>
          </a:p>
          <a:p>
            <a:pPr marL="228600" indent="-228600">
              <a:buAutoNum type="arabicPeriod"/>
            </a:pPr>
            <a:r>
              <a:rPr lang="en-US" dirty="0">
                <a:solidFill>
                  <a:srgbClr val="002060"/>
                </a:solidFill>
                <a:latin typeface="Tahoma"/>
                <a:ea typeface="Tahoma"/>
                <a:cs typeface="Tahoma"/>
              </a:rPr>
              <a:t>Experienced members may enroll in a Competency Based Apprenticeship which requires mastery of Competencies instead of documenting OJT hours.</a:t>
            </a:r>
            <a:endParaRPr lang="en-US" dirty="0">
              <a:latin typeface="Tahoma"/>
              <a:ea typeface="Tahoma"/>
              <a:cs typeface="Tahoma"/>
            </a:endParaRPr>
          </a:p>
          <a:p>
            <a:pPr marL="228600" indent="-228600">
              <a:buAutoNum type="arabicPeriod"/>
            </a:pPr>
            <a:r>
              <a:rPr lang="en-US" dirty="0">
                <a:solidFill>
                  <a:srgbClr val="002060"/>
                </a:solidFill>
                <a:latin typeface="Tahoma"/>
                <a:ea typeface="Tahoma"/>
                <a:cs typeface="Tahoma"/>
              </a:rPr>
              <a:t>Additional information for the USMAP program can be retrieved from the USMAP website.</a:t>
            </a:r>
            <a:endParaRPr lang="en-US" dirty="0">
              <a:latin typeface="Tahoma"/>
              <a:ea typeface="Tahoma"/>
              <a:cs typeface="Tahoma"/>
            </a:endParaRPr>
          </a:p>
          <a:p>
            <a:pPr marL="228600" indent="-228600">
              <a:buAutoNum type="arabicPeriod"/>
            </a:pPr>
            <a:endParaRPr lang="en-US" dirty="0">
              <a:solidFill>
                <a:srgbClr val="00206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261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 GUIDE:</a:t>
            </a:r>
            <a:endParaRPr lang="en-US"/>
          </a:p>
          <a:p>
            <a:r>
              <a:rPr lang="en-US">
                <a:latin typeface="Tahoma"/>
                <a:ea typeface="Tahoma"/>
                <a:cs typeface="Tahoma"/>
              </a:rPr>
              <a:t>Visit the USNCC website for verify current information at </a:t>
            </a:r>
            <a:r>
              <a:rPr lang="en-US">
                <a:latin typeface="Tahoma"/>
                <a:ea typeface="Tahoma"/>
                <a:cs typeface="Tahoma"/>
                <a:hlinkClick r:id="rId3"/>
              </a:rPr>
              <a:t>https://www.usncc.edu/</a:t>
            </a:r>
            <a:r>
              <a:rPr lang="en-US">
                <a:latin typeface="Tahoma"/>
                <a:ea typeface="Tahoma"/>
                <a:cs typeface="Tahoma"/>
              </a:rPr>
              <a:t> prior to facilitating the lesson.</a:t>
            </a:r>
          </a:p>
          <a:p>
            <a:endParaRPr lang="en-US" sz="12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2284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latin typeface="Tahoma" panose="020B0604030504040204" pitchFamily="34" charset="0"/>
                <a:ea typeface="Tahoma" panose="020B0604030504040204" pitchFamily="34" charset="0"/>
                <a:cs typeface="Tahoma" panose="020B0604030504040204" pitchFamily="34" charset="0"/>
              </a:rPr>
              <a:t>FACILITATOR GUIDE:</a:t>
            </a:r>
          </a:p>
          <a:p>
            <a:r>
              <a:rPr lang="en-US">
                <a:latin typeface="Tahoma" panose="020B0604030504040204" pitchFamily="34" charset="0"/>
                <a:ea typeface="Tahoma" panose="020B0604030504040204" pitchFamily="34" charset="0"/>
                <a:cs typeface="Tahoma" panose="020B0604030504040204" pitchFamily="34" charset="0"/>
              </a:rPr>
              <a:t>The Navy College Program is 100% virtual and consist of the four</a:t>
            </a:r>
            <a:r>
              <a:rPr lang="en-US" baseline="0">
                <a:latin typeface="Tahoma" panose="020B0604030504040204" pitchFamily="34" charset="0"/>
                <a:ea typeface="Tahoma" panose="020B0604030504040204" pitchFamily="34" charset="0"/>
                <a:cs typeface="Tahoma" panose="020B0604030504040204" pitchFamily="34" charset="0"/>
              </a:rPr>
              <a:t> primary areas VOLED, NCPACE, NCVEC, and Fleet Engagement.</a:t>
            </a: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386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endParaRPr lang="en-US" dirty="0">
              <a:solidFill>
                <a:srgbClr val="E7E6E6"/>
              </a:solidFill>
              <a:latin typeface="Tahoma"/>
              <a:ea typeface="Tahoma"/>
              <a:cs typeface="Tahoma"/>
            </a:endParaRPr>
          </a:p>
          <a:p>
            <a:endParaRPr lang="en-US" dirty="0">
              <a:solidFill>
                <a:srgbClr val="E7E6E6"/>
              </a:solidFill>
            </a:endParaRPr>
          </a:p>
          <a:p>
            <a:r>
              <a:rPr lang="en-US" b="1" dirty="0">
                <a:latin typeface="Tahoma"/>
                <a:ea typeface="Tahoma"/>
                <a:cs typeface="Tahoma"/>
              </a:rPr>
              <a:t>FACILITATOR GUIDE:</a:t>
            </a:r>
            <a:r>
              <a:rPr lang="en-US" dirty="0">
                <a:latin typeface="Tahoma"/>
                <a:ea typeface="Tahoma"/>
                <a:cs typeface="Tahoma"/>
              </a:rPr>
              <a:t> </a:t>
            </a:r>
          </a:p>
          <a:p>
            <a:r>
              <a:rPr lang="en-US" b="1" dirty="0">
                <a:latin typeface="Tahoma"/>
                <a:ea typeface="Tahoma"/>
                <a:cs typeface="Tahoma"/>
              </a:rPr>
              <a:t>Additional Notes:</a:t>
            </a:r>
            <a:r>
              <a:rPr lang="en-US" dirty="0">
                <a:latin typeface="Tahoma"/>
                <a:ea typeface="Tahoma"/>
                <a:cs typeface="Tahoma"/>
              </a:rPr>
              <a:t> </a:t>
            </a:r>
          </a:p>
          <a:p>
            <a:r>
              <a:rPr lang="en-US" dirty="0">
                <a:latin typeface="Tahoma"/>
                <a:ea typeface="Tahoma"/>
                <a:cs typeface="Tahoma"/>
              </a:rPr>
              <a:t>1.     TA provides funding to eligible active-duty Sailors for tuition costs of courses taken in an off-duty status at a college, university, or vocational/technical institution, who have a current, signed DoD VOLED Partnership MOU posted under the “Participating Institutions” tab, located at </a:t>
            </a:r>
            <a:r>
              <a:rPr lang="en-US" dirty="0">
                <a:latin typeface="Tahoma"/>
                <a:ea typeface="Tahoma"/>
                <a:cs typeface="Tahoma"/>
                <a:hlinkClick r:id="rId3"/>
              </a:rPr>
              <a:t>https://www.dodmou.com/</a:t>
            </a:r>
            <a:r>
              <a:rPr lang="en-US" dirty="0">
                <a:latin typeface="Tahoma"/>
                <a:ea typeface="Tahoma"/>
                <a:cs typeface="Tahoma"/>
              </a:rPr>
              <a:t>. With the exception of Academic skills and high school completion courses, TA and NCPACE is only authorized for courses listed on the UEP or OEP.</a:t>
            </a:r>
          </a:p>
          <a:p>
            <a:r>
              <a:rPr lang="en-US" dirty="0">
                <a:latin typeface="Tahoma"/>
                <a:ea typeface="Tahoma"/>
                <a:cs typeface="Tahoma"/>
              </a:rPr>
              <a:t>2.     Navy TA pays for independent study/distance learning courses taken via the NCPACE program.  </a:t>
            </a:r>
          </a:p>
          <a:p>
            <a:r>
              <a:rPr lang="en-US" dirty="0">
                <a:latin typeface="Tahoma"/>
                <a:ea typeface="Tahoma"/>
                <a:cs typeface="Tahoma"/>
              </a:rPr>
              <a:t>·       NOTE: There are no longer any instructor-led courses for the NCPACE program. It is 100% distance-learning.</a:t>
            </a:r>
          </a:p>
          <a:p>
            <a:r>
              <a:rPr lang="en-US" dirty="0">
                <a:latin typeface="Tahoma"/>
                <a:ea typeface="Tahoma"/>
                <a:cs typeface="Tahoma"/>
              </a:rPr>
              <a:t>3.     Refer to </a:t>
            </a:r>
            <a:r>
              <a:rPr lang="en-US" u="sng" dirty="0">
                <a:latin typeface="Tahoma"/>
                <a:ea typeface="Tahoma"/>
                <a:cs typeface="Tahoma"/>
                <a:hlinkClick r:id="rId4"/>
              </a:rPr>
              <a:t>OPNAV 1560.9B</a:t>
            </a:r>
            <a:r>
              <a:rPr lang="en-US" dirty="0">
                <a:latin typeface="Tahoma"/>
                <a:ea typeface="Tahoma"/>
                <a:cs typeface="Tahoma"/>
              </a:rPr>
              <a:t> for official guidance or </a:t>
            </a:r>
            <a:r>
              <a:rPr lang="en-US" u="sng" dirty="0">
                <a:latin typeface="Tahoma"/>
                <a:ea typeface="Tahoma"/>
                <a:cs typeface="Tahoma"/>
                <a:hlinkClick r:id="rId5"/>
              </a:rPr>
              <a:t>contact the NCVEC</a:t>
            </a:r>
            <a:r>
              <a:rPr lang="en-US" dirty="0">
                <a:latin typeface="Tahoma"/>
                <a:ea typeface="Tahoma"/>
                <a:cs typeface="Tahoma"/>
              </a:rPr>
              <a:t> to verify if a specific program is eligible for Navy TA or NCPACE.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12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a:t>FACILITATOR GUIDE:</a:t>
            </a:r>
            <a:endParaRPr lang="en-US"/>
          </a:p>
          <a:p>
            <a:r>
              <a:rPr lang="en-US">
                <a:latin typeface="Tahoma"/>
                <a:ea typeface="Tahoma"/>
                <a:cs typeface="Tahoma"/>
              </a:rPr>
              <a:t>Always refer to the most recent NAVADMIN when briefing this slide and update as necessary.</a:t>
            </a:r>
          </a:p>
          <a:p>
            <a:r>
              <a:rPr lang="en-US" b="1">
                <a:latin typeface="Tahoma"/>
                <a:ea typeface="Tahoma"/>
                <a:cs typeface="Tahoma"/>
              </a:rPr>
              <a:t>Note the Following:</a:t>
            </a:r>
            <a:endParaRPr lang="en-US">
              <a:latin typeface="Tahoma"/>
              <a:ea typeface="Tahoma"/>
              <a:cs typeface="Tahoma"/>
            </a:endParaRPr>
          </a:p>
          <a:p>
            <a:r>
              <a:rPr lang="en-US">
                <a:latin typeface="Tahoma"/>
                <a:ea typeface="Tahoma"/>
                <a:cs typeface="Tahoma"/>
              </a:rPr>
              <a:t>1.Tuition Assistance requests can be submitted as early as 120 days and must be command approved a minimum of 7 days preceding the course term start date.</a:t>
            </a:r>
          </a:p>
          <a:p>
            <a:r>
              <a:rPr lang="en-US">
                <a:latin typeface="Tahoma"/>
                <a:ea typeface="Tahoma"/>
                <a:cs typeface="Tahoma"/>
              </a:rPr>
              <a:t>2.Sailors may be enrolled in up to a maximum of two concurrent courses.  Required laboratory courses with unique course identification numbers are exempt from this limit. </a:t>
            </a:r>
          </a:p>
          <a:p>
            <a:r>
              <a:rPr lang="en-US">
                <a:latin typeface="Tahoma"/>
                <a:ea typeface="Tahoma"/>
                <a:cs typeface="Tahoma"/>
              </a:rPr>
              <a:t>3.Ensure to follow your local command TA instruction (if applicable) &amp; always refer to current NAVADMIN for recent changes in policy.</a:t>
            </a:r>
          </a:p>
          <a:p>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378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b="1"/>
          </a:p>
          <a:p>
            <a:r>
              <a:rPr lang="en-US" b="1"/>
              <a:t>FACILITATOR GUIDE:</a:t>
            </a:r>
            <a:endParaRPr lang="en-US"/>
          </a:p>
          <a:p>
            <a:r>
              <a:rPr lang="en-US">
                <a:latin typeface="Tahoma"/>
                <a:ea typeface="Tahoma"/>
                <a:cs typeface="Tahoma"/>
              </a:rPr>
              <a:t>These are some of the requirements.  Always refer to the most recent NAVADMIN when briefing this slide and update as necessary.</a:t>
            </a:r>
          </a:p>
          <a:p>
            <a:r>
              <a:rPr lang="en-US" b="1">
                <a:latin typeface="Tahoma"/>
                <a:ea typeface="Tahoma"/>
                <a:cs typeface="Tahoma"/>
              </a:rPr>
              <a:t>Additional Notes:</a:t>
            </a:r>
            <a:endParaRPr lang="en-US">
              <a:latin typeface="Tahoma"/>
              <a:ea typeface="Tahoma"/>
              <a:cs typeface="Tahoma"/>
            </a:endParaRPr>
          </a:p>
          <a:p>
            <a:r>
              <a:rPr lang="en-US">
                <a:latin typeface="Tahoma"/>
                <a:ea typeface="Tahoma"/>
                <a:cs typeface="Tahoma"/>
              </a:rPr>
              <a:t>1.Inform the class to refer to the current NAVADMIN for requirements for TA/NCPACE.  The requirements listed are some but not all of the required eligibility requirements for TA/NCPACE.</a:t>
            </a:r>
          </a:p>
          <a:p>
            <a:r>
              <a:rPr lang="en-US">
                <a:latin typeface="Tahoma"/>
                <a:ea typeface="Tahoma"/>
                <a:cs typeface="Tahoma"/>
              </a:rPr>
              <a:t>2.Recommend before enrolling in school to receive education counseling from a Navy College Virtual Education Center Counselor to verify eligibility and submission deadlines.</a:t>
            </a:r>
          </a:p>
          <a:p>
            <a:endParaRPr lang="en-US"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CEE01-41AF-2A4D-9C8A-1F63ADF1412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76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36D7F-984F-6A37-DDC0-B39086B7AF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026E2A-484F-1FF1-9610-7833A7BBC7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57AF9C-C809-0917-AD8B-0A7455562E5B}"/>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D79CBF49-C097-B43C-4986-F6D8D8E39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A0830-8C75-F301-0472-64890DA37459}"/>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1968001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039B-CACC-DAE0-DAE1-4A2A6BFC91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DE6C85-F47C-C865-57D4-232459325D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BCE68-7B38-1826-5EC5-583D30677389}"/>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1EE267CB-ECE7-0957-CD7F-CBC57D485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AE1EB0-058E-B906-3083-4B02C06BFA48}"/>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77941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2D9223-E93D-6350-1946-EC188008CA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D169C2-BFA9-379E-9B04-4AC11C0BD0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40D83-E258-4B00-EB07-EBB695B24A21}"/>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B2FA4F08-933E-7912-9BF6-6A387BAA8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20BE-900B-6ACB-4195-53B17A094E9A}"/>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280089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19F8-BB38-4E2C-6A44-76BF14B29E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34E38-D6AE-26DC-EFD4-7F7A913C8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DAEBB-AA3E-CFA8-3407-4C8EE2EE1A31}"/>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03ACFDA8-96FF-A304-4F9C-C829BC9A0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A21E5-CAC0-CA2E-B364-6144434075D5}"/>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138798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DAC6-7F15-7FDF-CBC8-5C18DE0B4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D07DA1-AF76-451C-3123-3B1B0A5A6CB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A27DC2-0819-82DC-8BA2-2E5ABAB95261}"/>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994FE17D-BCBC-6980-6BAA-86F3D4A26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11198-2E93-524C-50C0-BA9E0031F4C5}"/>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749142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7272-ED1C-1EBF-9A09-2BA386D61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8529A-032C-59CD-50B9-84706BBB07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24FBED-04A4-8BAD-498C-26B5DE7DF7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217711-5E83-E77B-4C4F-7951B1ABD535}"/>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6" name="Footer Placeholder 5">
            <a:extLst>
              <a:ext uri="{FF2B5EF4-FFF2-40B4-BE49-F238E27FC236}">
                <a16:creationId xmlns:a16="http://schemas.microsoft.com/office/drawing/2014/main" id="{44FCCD2C-45E4-B928-A760-85D7DEC34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B0CB6-9D73-EEDF-53FB-F8BE088FAA8B}"/>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7843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4D98-8CDD-5D3B-BDAA-EF97CC833F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BB1869-E3C5-50CF-27F3-C67284B27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D060E-5211-362F-A713-AF972D3CBE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5EEF8B-FC90-9A88-1456-4F3CB8B4B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960CD-2448-C8A6-9D0B-B237786351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3FD7A7-97F7-E0DE-1E45-4516E5446D0C}"/>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8" name="Footer Placeholder 7">
            <a:extLst>
              <a:ext uri="{FF2B5EF4-FFF2-40B4-BE49-F238E27FC236}">
                <a16:creationId xmlns:a16="http://schemas.microsoft.com/office/drawing/2014/main" id="{DFEE6024-DCC1-20BC-3026-BA90E1900D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AAF423-5D08-F813-DDC3-65661F275D91}"/>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398835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C8764-F6DF-F028-8DB7-AD0BE70B15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D16F7E-52B1-8F44-BAEA-6CA5FD92D1F7}"/>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4" name="Footer Placeholder 3">
            <a:extLst>
              <a:ext uri="{FF2B5EF4-FFF2-40B4-BE49-F238E27FC236}">
                <a16:creationId xmlns:a16="http://schemas.microsoft.com/office/drawing/2014/main" id="{6AD4A6B9-2DEA-3443-D8C4-661469CE9C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A22BC-DF86-2C16-7401-DE831A96ECFD}"/>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63075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0CF79-04CC-26BC-C85F-379AD931A9F4}"/>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3" name="Footer Placeholder 2">
            <a:extLst>
              <a:ext uri="{FF2B5EF4-FFF2-40B4-BE49-F238E27FC236}">
                <a16:creationId xmlns:a16="http://schemas.microsoft.com/office/drawing/2014/main" id="{94470FE2-2736-9675-5385-87C840EB62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FF97F6-3711-D22C-B665-19115AD7FAE9}"/>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404716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60E63-2984-E00E-9C2B-93C269554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7CFD4-1E3B-7974-6655-2E880A226C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BBF841-B59E-B3D1-ADFD-DB9576238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B17AF2-D57D-234F-46FD-F5114B3268EB}"/>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6" name="Footer Placeholder 5">
            <a:extLst>
              <a:ext uri="{FF2B5EF4-FFF2-40B4-BE49-F238E27FC236}">
                <a16:creationId xmlns:a16="http://schemas.microsoft.com/office/drawing/2014/main" id="{26E80FC1-2C8D-7073-7B56-A19811498F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EAE27-52EF-4D3C-C52C-F47462884F82}"/>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270285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F017-14EC-E7EF-1E85-915A623CA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93EDB0-4D8D-9D34-7A0D-1845A975D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438F07-A2C9-1067-8E14-AC83D1729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D6044-771D-B06A-BD9B-EDD341EC5DC4}"/>
              </a:ext>
            </a:extLst>
          </p:cNvPr>
          <p:cNvSpPr>
            <a:spLocks noGrp="1"/>
          </p:cNvSpPr>
          <p:nvPr>
            <p:ph type="dt" sz="half" idx="10"/>
          </p:nvPr>
        </p:nvSpPr>
        <p:spPr/>
        <p:txBody>
          <a:bodyPr/>
          <a:lstStyle/>
          <a:p>
            <a:fld id="{DCBA8F7C-6606-4FA1-9754-F2F4BF288B41}" type="datetimeFigureOut">
              <a:rPr lang="en-US" smtClean="0"/>
              <a:t>12/8/2025</a:t>
            </a:fld>
            <a:endParaRPr lang="en-US"/>
          </a:p>
        </p:txBody>
      </p:sp>
      <p:sp>
        <p:nvSpPr>
          <p:cNvPr id="6" name="Footer Placeholder 5">
            <a:extLst>
              <a:ext uri="{FF2B5EF4-FFF2-40B4-BE49-F238E27FC236}">
                <a16:creationId xmlns:a16="http://schemas.microsoft.com/office/drawing/2014/main" id="{BD7F60BE-5692-6A98-5864-DA4FBED902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428CE-AB0E-02C2-F778-35A1C1615253}"/>
              </a:ext>
            </a:extLst>
          </p:cNvPr>
          <p:cNvSpPr>
            <a:spLocks noGrp="1"/>
          </p:cNvSpPr>
          <p:nvPr>
            <p:ph type="sldNum" sz="quarter" idx="12"/>
          </p:nvPr>
        </p:nvSpPr>
        <p:spPr/>
        <p:txBody>
          <a:bodyPr/>
          <a:lstStyle/>
          <a:p>
            <a:fld id="{78548A0C-9AB1-441A-9259-B7D2AA1F8386}" type="slidenum">
              <a:rPr lang="en-US" smtClean="0"/>
              <a:t>‹#›</a:t>
            </a:fld>
            <a:endParaRPr lang="en-US"/>
          </a:p>
        </p:txBody>
      </p:sp>
    </p:spTree>
    <p:extLst>
      <p:ext uri="{BB962C8B-B14F-4D97-AF65-F5344CB8AC3E}">
        <p14:creationId xmlns:p14="http://schemas.microsoft.com/office/powerpoint/2010/main" val="57717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D69E3-F794-F575-AC4A-69BDBCEB2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07748F-FDDF-6C78-55F2-21ED9861E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B06C16-E113-CBB2-2139-8BAA87DAE4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CBA8F7C-6606-4FA1-9754-F2F4BF288B41}" type="datetimeFigureOut">
              <a:rPr lang="en-US" smtClean="0"/>
              <a:t>12/8/2025</a:t>
            </a:fld>
            <a:endParaRPr lang="en-US"/>
          </a:p>
        </p:txBody>
      </p:sp>
      <p:sp>
        <p:nvSpPr>
          <p:cNvPr id="5" name="Footer Placeholder 4">
            <a:extLst>
              <a:ext uri="{FF2B5EF4-FFF2-40B4-BE49-F238E27FC236}">
                <a16:creationId xmlns:a16="http://schemas.microsoft.com/office/drawing/2014/main" id="{C6EA3C0E-27E4-AFDC-A801-F5C52AC65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6F5C772-999C-D5D7-36AE-A16A9DBA61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548A0C-9AB1-441A-9259-B7D2AA1F8386}" type="slidenum">
              <a:rPr lang="en-US" smtClean="0"/>
              <a:t>‹#›</a:t>
            </a:fld>
            <a:endParaRPr lang="en-US"/>
          </a:p>
        </p:txBody>
      </p:sp>
    </p:spTree>
    <p:extLst>
      <p:ext uri="{BB962C8B-B14F-4D97-AF65-F5344CB8AC3E}">
        <p14:creationId xmlns:p14="http://schemas.microsoft.com/office/powerpoint/2010/main" val="286658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va.gov/careers-employment/education-and-career-counseli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s://www.va.gov/education/gi-bill-comparison-tool/" TargetMode="External"/><Relationship Id="rId4" Type="http://schemas.openxmlformats.org/officeDocument/2006/relationships/hyperlink" Target="https://www.va.gov/education/about-gi-bill-benefi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www.learningexpresshub.com/"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7F9F476-6833-4C5F-A3D2-37BDB2165A9E}"/>
              </a:ext>
            </a:extLst>
          </p:cNvPr>
          <p:cNvSpPr>
            <a:spLocks noGrp="1"/>
          </p:cNvSpPr>
          <p:nvPr>
            <p:ph type="subTitle" idx="1"/>
          </p:nvPr>
        </p:nvSpPr>
        <p:spPr>
          <a:xfrm>
            <a:off x="1" y="2315452"/>
            <a:ext cx="12191999" cy="1113548"/>
          </a:xfrm>
          <a:ln>
            <a:noFill/>
          </a:ln>
        </p:spPr>
        <p:txBody>
          <a:bodyPr vert="horz" lIns="91440" tIns="45720" rIns="91440" bIns="45720" rtlCol="0" anchor="t">
            <a:normAutofit/>
          </a:bodyPr>
          <a:lstStyle/>
          <a:p>
            <a:r>
              <a:rPr lang="en-US" sz="4400" b="1" i="0" dirty="0">
                <a:latin typeface="Times New Roman"/>
                <a:cs typeface="Times New Roman"/>
              </a:rPr>
              <a:t>Educational Opportunities</a:t>
            </a:r>
            <a:endParaRPr lang="en-US" sz="4400" dirty="0">
              <a:latin typeface="Times New Roman"/>
              <a:cs typeface="Times New Roman"/>
            </a:endParaRPr>
          </a:p>
        </p:txBody>
      </p:sp>
      <p:grpSp>
        <p:nvGrpSpPr>
          <p:cNvPr id="4" name="Group 3">
            <a:extLst>
              <a:ext uri="{FF2B5EF4-FFF2-40B4-BE49-F238E27FC236}">
                <a16:creationId xmlns:a16="http://schemas.microsoft.com/office/drawing/2014/main" id="{D9EC3003-51A6-F1AA-6D67-EAAE06EE214C}"/>
              </a:ext>
            </a:extLst>
          </p:cNvPr>
          <p:cNvGrpSpPr/>
          <p:nvPr/>
        </p:nvGrpSpPr>
        <p:grpSpPr>
          <a:xfrm>
            <a:off x="2895600" y="3862217"/>
            <a:ext cx="6896217" cy="1503456"/>
            <a:chOff x="2231089" y="1206431"/>
            <a:chExt cx="5996119" cy="1503456"/>
          </a:xfrm>
        </p:grpSpPr>
        <p:cxnSp>
          <p:nvCxnSpPr>
            <p:cNvPr id="5" name="Straight Connector 4">
              <a:extLst>
                <a:ext uri="{FF2B5EF4-FFF2-40B4-BE49-F238E27FC236}">
                  <a16:creationId xmlns:a16="http://schemas.microsoft.com/office/drawing/2014/main" id="{5C48C8E9-E203-F76B-3EF9-B8064EB8FCF9}"/>
                </a:ext>
              </a:extLst>
            </p:cNvPr>
            <p:cNvCxnSpPr>
              <a:cxnSpLocks/>
            </p:cNvCxnSpPr>
            <p:nvPr/>
          </p:nvCxnSpPr>
          <p:spPr>
            <a:xfrm>
              <a:off x="3489505" y="1206431"/>
              <a:ext cx="0" cy="1503456"/>
            </a:xfrm>
            <a:prstGeom prst="line">
              <a:avLst/>
            </a:prstGeom>
            <a:ln w="19050">
              <a:noFill/>
            </a:ln>
          </p:spPr>
          <p:style>
            <a:lnRef idx="1">
              <a:schemeClr val="accent1"/>
            </a:lnRef>
            <a:fillRef idx="0">
              <a:schemeClr val="accent1"/>
            </a:fillRef>
            <a:effectRef idx="0">
              <a:schemeClr val="accent1"/>
            </a:effectRef>
            <a:fontRef idx="minor">
              <a:schemeClr val="tx1"/>
            </a:fontRef>
          </p:style>
        </p:cxnSp>
        <p:pic>
          <p:nvPicPr>
            <p:cNvPr id="18" name="Graphic 5">
              <a:extLst>
                <a:ext uri="{FF2B5EF4-FFF2-40B4-BE49-F238E27FC236}">
                  <a16:creationId xmlns:a16="http://schemas.microsoft.com/office/drawing/2014/main" id="{BE6666EE-311E-6527-001E-B5135E17FCF1}"/>
                </a:ext>
              </a:extLst>
            </p:cNvPr>
            <p:cNvPicPr>
              <a:picLocks noChangeAspect="1"/>
            </p:cNvPicPr>
            <p:nvPr/>
          </p:nvPicPr>
          <p:blipFill>
            <a:blip r:embed="rId3">
              <a:alphaModFix amt="40000"/>
              <a:extLst>
                <a:ext uri="{96DAC541-7B7A-43D3-8B79-37D633B846F1}">
                  <asvg:svgBlip xmlns:asvg="http://schemas.microsoft.com/office/drawing/2016/SVG/main" r:embed="rId4"/>
                </a:ext>
              </a:extLst>
            </a:blip>
            <a:stretch>
              <a:fillRect/>
            </a:stretch>
          </p:blipFill>
          <p:spPr>
            <a:xfrm>
              <a:off x="4851272" y="1354326"/>
              <a:ext cx="1134460" cy="1169903"/>
            </a:xfrm>
            <a:prstGeom prst="rect">
              <a:avLst/>
            </a:prstGeom>
          </p:spPr>
        </p:pic>
        <p:pic>
          <p:nvPicPr>
            <p:cNvPr id="14" name="Picture 13">
              <a:extLst>
                <a:ext uri="{FF2B5EF4-FFF2-40B4-BE49-F238E27FC236}">
                  <a16:creationId xmlns:a16="http://schemas.microsoft.com/office/drawing/2014/main" id="{2906EFA1-2FD4-907D-67C7-B6FAE2DD0275}"/>
                </a:ext>
              </a:extLst>
            </p:cNvPr>
            <p:cNvPicPr>
              <a:picLocks noChangeAspect="1"/>
            </p:cNvPicPr>
            <p:nvPr/>
          </p:nvPicPr>
          <p:blipFill>
            <a:blip r:embed="rId5">
              <a:alphaModFix amt="40000"/>
            </a:blip>
            <a:srcRect/>
            <a:stretch/>
          </p:blipFill>
          <p:spPr>
            <a:xfrm>
              <a:off x="2231089" y="1349148"/>
              <a:ext cx="1109922" cy="1180257"/>
            </a:xfrm>
            <a:prstGeom prst="rect">
              <a:avLst/>
            </a:prstGeom>
            <a:ln>
              <a:noFill/>
            </a:ln>
          </p:spPr>
        </p:pic>
        <p:cxnSp>
          <p:nvCxnSpPr>
            <p:cNvPr id="9" name="Straight Connector 8">
              <a:extLst>
                <a:ext uri="{FF2B5EF4-FFF2-40B4-BE49-F238E27FC236}">
                  <a16:creationId xmlns:a16="http://schemas.microsoft.com/office/drawing/2014/main" id="{DA822A46-9D62-B8A6-A554-31490537003F}"/>
                </a:ext>
              </a:extLst>
            </p:cNvPr>
            <p:cNvCxnSpPr>
              <a:cxnSpLocks/>
            </p:cNvCxnSpPr>
            <p:nvPr/>
          </p:nvCxnSpPr>
          <p:spPr>
            <a:xfrm>
              <a:off x="6120407" y="1206431"/>
              <a:ext cx="0" cy="1503456"/>
            </a:xfrm>
            <a:prstGeom prst="line">
              <a:avLst/>
            </a:prstGeom>
            <a:ln w="19050">
              <a:no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3F63AC-F72E-2714-4DB9-DAB7481E86BF}"/>
                </a:ext>
              </a:extLst>
            </p:cNvPr>
            <p:cNvCxnSpPr>
              <a:cxnSpLocks/>
            </p:cNvCxnSpPr>
            <p:nvPr/>
          </p:nvCxnSpPr>
          <p:spPr>
            <a:xfrm>
              <a:off x="8227208" y="1206431"/>
              <a:ext cx="0" cy="1503456"/>
            </a:xfrm>
            <a:prstGeom prst="line">
              <a:avLst/>
            </a:prstGeom>
            <a:ln w="19050">
              <a:no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467381" y="4036050"/>
            <a:ext cx="1265279" cy="1155791"/>
          </a:xfrm>
          <a:prstGeom prst="rect">
            <a:avLst/>
          </a:prstGeom>
          <a:ln>
            <a:noFill/>
          </a:ln>
        </p:spPr>
      </p:pic>
      <p:pic>
        <p:nvPicPr>
          <p:cNvPr id="16" name="Picture 15" descr="Website&#10;&#10;Description automatically generated">
            <a:extLst>
              <a:ext uri="{FF2B5EF4-FFF2-40B4-BE49-F238E27FC236}">
                <a16:creationId xmlns:a16="http://schemas.microsoft.com/office/drawing/2014/main" id="{39A5C0CA-D6A8-7EF0-5949-C49B270DF6D3}"/>
              </a:ext>
            </a:extLst>
          </p:cNvPr>
          <p:cNvPicPr>
            <a:picLocks noChangeAspect="1"/>
          </p:cNvPicPr>
          <p:nvPr/>
        </p:nvPicPr>
        <p:blipFill>
          <a:blip r:embed="rId7">
            <a:alphaModFix amt="66000"/>
          </a:blip>
          <a:stretch>
            <a:fillRect/>
          </a:stretch>
        </p:blipFill>
        <p:spPr>
          <a:xfrm>
            <a:off x="7505014" y="4036938"/>
            <a:ext cx="1940280" cy="1185687"/>
          </a:xfrm>
          <a:prstGeom prst="rect">
            <a:avLst/>
          </a:prstGeom>
          <a:ln>
            <a:noFill/>
          </a:ln>
        </p:spPr>
      </p:pic>
    </p:spTree>
    <p:extLst>
      <p:ext uri="{BB962C8B-B14F-4D97-AF65-F5344CB8AC3E}">
        <p14:creationId xmlns:p14="http://schemas.microsoft.com/office/powerpoint/2010/main" val="60703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a:extLst>
              <a:ext uri="{FF2B5EF4-FFF2-40B4-BE49-F238E27FC236}">
                <a16:creationId xmlns:a16="http://schemas.microsoft.com/office/drawing/2014/main" id="{C77DF512-5013-BF38-F166-BFE30EB315F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5362" y="1981200"/>
            <a:ext cx="7909345" cy="3848915"/>
          </a:xfrm>
        </p:spPr>
      </p:pic>
      <p:sp>
        <p:nvSpPr>
          <p:cNvPr id="15" name="Rounded Rectangle 54">
            <a:extLst>
              <a:ext uri="{FF2B5EF4-FFF2-40B4-BE49-F238E27FC236}">
                <a16:creationId xmlns:a16="http://schemas.microsoft.com/office/drawing/2014/main" id="{936B0D22-0194-0EAB-3FE2-DFFDBB2D8336}"/>
              </a:ext>
            </a:extLst>
          </p:cNvPr>
          <p:cNvSpPr/>
          <p:nvPr/>
        </p:nvSpPr>
        <p:spPr>
          <a:xfrm>
            <a:off x="1290127" y="1211499"/>
            <a:ext cx="8743833" cy="1046440"/>
          </a:xfrm>
          <a:prstGeom prst="roundRect">
            <a:avLst>
              <a:gd name="adj" fmla="val 0"/>
            </a:avLst>
          </a:prstGeom>
          <a:solidFill>
            <a:schemeClr val="accent5">
              <a:alpha val="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822960" tIns="91440" rIns="182880" bIns="91440" rtlCol="0" anchor="t" anchorCtr="0">
            <a:spAutoFit/>
          </a:bodyPr>
          <a:lstStyle/>
          <a:p>
            <a:pPr>
              <a:spcBef>
                <a:spcPts val="1200"/>
              </a:spcBef>
              <a:defRPr/>
            </a:pPr>
            <a:r>
              <a:rPr kumimoji="0" lang="en-US" sz="2000" b="0" i="0" u="none" strike="noStrike" kern="1200" cap="none" spc="0" normalizeH="0" baseline="0" noProof="0" dirty="0">
                <a:ln>
                  <a:noFill/>
                </a:ln>
                <a:solidFill>
                  <a:srgbClr val="000000"/>
                </a:solidFill>
                <a:effectLst/>
                <a:uLnTx/>
                <a:uFillTx/>
                <a:latin typeface="Times New Roman"/>
                <a:cs typeface="Times New Roman"/>
              </a:rPr>
              <a:t>Use </a:t>
            </a:r>
            <a:r>
              <a:rPr kumimoji="0" lang="en-US" sz="2000" b="0" i="0" u="none" strike="noStrike" kern="1200" cap="none" spc="0" normalizeH="0" baseline="0" noProof="0" err="1">
                <a:ln>
                  <a:noFill/>
                </a:ln>
                <a:solidFill>
                  <a:srgbClr val="000000"/>
                </a:solidFill>
                <a:effectLst/>
                <a:uLnTx/>
                <a:uFillTx/>
                <a:latin typeface="Times New Roman"/>
                <a:cs typeface="Times New Roman"/>
              </a:rPr>
              <a:t>MyNavy</a:t>
            </a:r>
            <a:r>
              <a:rPr kumimoji="0" lang="en-US" sz="2000" b="0" i="0" u="none" strike="noStrike" kern="1200" cap="none" spc="0" normalizeH="0" baseline="0" noProof="0" dirty="0">
                <a:ln>
                  <a:noFill/>
                </a:ln>
                <a:solidFill>
                  <a:srgbClr val="000000"/>
                </a:solidFill>
                <a:effectLst/>
                <a:uLnTx/>
                <a:uFillTx/>
                <a:latin typeface="Times New Roman"/>
                <a:cs typeface="Times New Roman"/>
              </a:rPr>
              <a:t> Education</a:t>
            </a:r>
            <a:r>
              <a:rPr lang="en-US" sz="2000" dirty="0">
                <a:solidFill>
                  <a:srgbClr val="000000"/>
                </a:solidFill>
                <a:latin typeface="Times New Roman"/>
                <a:cs typeface="Times New Roman"/>
              </a:rPr>
              <a:t> portal</a:t>
            </a:r>
            <a:r>
              <a:rPr kumimoji="0" lang="en-US" sz="2000" b="0" i="0" u="none" strike="noStrike" kern="1200" cap="none" spc="0" normalizeH="0" baseline="0" noProof="0" dirty="0">
                <a:ln>
                  <a:noFill/>
                </a:ln>
                <a:solidFill>
                  <a:srgbClr val="000000"/>
                </a:solidFill>
                <a:effectLst/>
                <a:uLnTx/>
                <a:uFillTx/>
                <a:latin typeface="Times New Roman"/>
                <a:cs typeface="Times New Roman"/>
              </a:rPr>
              <a:t> to submit TA/NCPACE applications, print authorized vouchers, view education history and upload degree plans.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85000"/>
                  <a:lumOff val="15000"/>
                </a:prstClr>
              </a:solidFill>
              <a:effectLst/>
              <a:uLnTx/>
              <a:uFillTx/>
              <a:latin typeface="Aptos" panose="02110004020202020204"/>
              <a:ea typeface="+mn-ea"/>
              <a:cs typeface="+mn-cs"/>
            </a:endParaRPr>
          </a:p>
        </p:txBody>
      </p:sp>
      <p:pic>
        <p:nvPicPr>
          <p:cNvPr id="5" name="Picture 4" descr="Logo&#10;&#10;AI-generated content may be incorrect.">
            <a:extLst>
              <a:ext uri="{FF2B5EF4-FFF2-40B4-BE49-F238E27FC236}">
                <a16:creationId xmlns:a16="http://schemas.microsoft.com/office/drawing/2014/main" id="{F19CAE24-B86C-5822-59FA-562CE284BED1}"/>
              </a:ext>
            </a:extLst>
          </p:cNvPr>
          <p:cNvPicPr>
            <a:picLocks noChangeAspect="1"/>
          </p:cNvPicPr>
          <p:nvPr/>
        </p:nvPicPr>
        <p:blipFill>
          <a:blip r:embed="rId4"/>
          <a:stretch>
            <a:fillRect/>
          </a:stretch>
        </p:blipFill>
        <p:spPr>
          <a:xfrm>
            <a:off x="10189817" y="4066632"/>
            <a:ext cx="1620583" cy="1637124"/>
          </a:xfrm>
          <a:prstGeom prst="rect">
            <a:avLst/>
          </a:prstGeom>
        </p:spPr>
      </p:pic>
      <p:sp>
        <p:nvSpPr>
          <p:cNvPr id="9" name="Title 1">
            <a:extLst>
              <a:ext uri="{FF2B5EF4-FFF2-40B4-BE49-F238E27FC236}">
                <a16:creationId xmlns:a16="http://schemas.microsoft.com/office/drawing/2014/main" id="{1DD83468-9508-ECF1-A5EE-4A9C77346ED9}"/>
              </a:ext>
            </a:extLst>
          </p:cNvPr>
          <p:cNvSpPr txBox="1">
            <a:spLocks/>
          </p:cNvSpPr>
          <p:nvPr/>
        </p:nvSpPr>
        <p:spPr>
          <a:xfrm>
            <a:off x="23456" y="44493"/>
            <a:ext cx="12187581" cy="117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spTree>
    <p:extLst>
      <p:ext uri="{BB962C8B-B14F-4D97-AF65-F5344CB8AC3E}">
        <p14:creationId xmlns:p14="http://schemas.microsoft.com/office/powerpoint/2010/main" val="2528373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063835" y="1210673"/>
            <a:ext cx="8066031" cy="4590106"/>
          </a:xfrm>
          <a:prstGeom prst="rect">
            <a:avLst/>
          </a:prstGeom>
        </p:spPr>
      </p:pic>
      <p:sp>
        <p:nvSpPr>
          <p:cNvPr id="8" name="Title 1">
            <a:extLst>
              <a:ext uri="{FF2B5EF4-FFF2-40B4-BE49-F238E27FC236}">
                <a16:creationId xmlns:a16="http://schemas.microsoft.com/office/drawing/2014/main" id="{86B198B7-2158-9253-F35D-BBFE7D150938}"/>
              </a:ext>
            </a:extLst>
          </p:cNvPr>
          <p:cNvSpPr txBox="1">
            <a:spLocks/>
          </p:cNvSpPr>
          <p:nvPr/>
        </p:nvSpPr>
        <p:spPr>
          <a:xfrm>
            <a:off x="23456" y="44493"/>
            <a:ext cx="12187581" cy="117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pic>
        <p:nvPicPr>
          <p:cNvPr id="10" name="Picture 9" descr="Logo&#10;&#10;AI-generated content may be incorrect.">
            <a:extLst>
              <a:ext uri="{FF2B5EF4-FFF2-40B4-BE49-F238E27FC236}">
                <a16:creationId xmlns:a16="http://schemas.microsoft.com/office/drawing/2014/main" id="{F9AA63B9-A5E6-A296-235C-8E7BB3AB5B9D}"/>
              </a:ext>
            </a:extLst>
          </p:cNvPr>
          <p:cNvPicPr>
            <a:picLocks noChangeAspect="1"/>
          </p:cNvPicPr>
          <p:nvPr/>
        </p:nvPicPr>
        <p:blipFill>
          <a:blip r:embed="rId4"/>
          <a:stretch>
            <a:fillRect/>
          </a:stretch>
        </p:blipFill>
        <p:spPr>
          <a:xfrm>
            <a:off x="10189817" y="4066632"/>
            <a:ext cx="1620583" cy="1637124"/>
          </a:xfrm>
          <a:prstGeom prst="rect">
            <a:avLst/>
          </a:prstGeom>
        </p:spPr>
      </p:pic>
    </p:spTree>
    <p:extLst>
      <p:ext uri="{BB962C8B-B14F-4D97-AF65-F5344CB8AC3E}">
        <p14:creationId xmlns:p14="http://schemas.microsoft.com/office/powerpoint/2010/main" val="1629507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45322" y="1317136"/>
            <a:ext cx="10058400" cy="4725727"/>
          </a:xfrm>
        </p:spPr>
        <p:txBody>
          <a:bodyPr vert="horz" lIns="91440" tIns="45720" rIns="91440" bIns="45720" rtlCol="0" anchor="t">
            <a:normAutofit/>
          </a:bodyPr>
          <a:lstStyle/>
          <a:p>
            <a:pPr marL="0" indent="0">
              <a:lnSpc>
                <a:spcPct val="100000"/>
              </a:lnSpc>
              <a:spcBef>
                <a:spcPts val="0"/>
              </a:spcBef>
              <a:buNone/>
            </a:pPr>
            <a:r>
              <a:rPr lang="en-US" sz="2000" b="1" dirty="0">
                <a:solidFill>
                  <a:srgbClr val="000000"/>
                </a:solidFill>
                <a:latin typeface="Times New Roman"/>
                <a:ea typeface="Calibri"/>
                <a:cs typeface="Calibri"/>
              </a:rPr>
              <a:t>OTHER AVAILABLE EDUCATION PROGRAMS: </a:t>
            </a:r>
          </a:p>
          <a:p>
            <a:pPr marL="0" indent="0">
              <a:lnSpc>
                <a:spcPct val="100000"/>
              </a:lnSpc>
              <a:spcBef>
                <a:spcPts val="0"/>
              </a:spcBef>
              <a:buNone/>
            </a:pPr>
            <a:endParaRPr lang="en-US" sz="2000" dirty="0">
              <a:solidFill>
                <a:srgbClr val="000000"/>
              </a:solidFill>
              <a:latin typeface="Calibri"/>
            </a:endParaRPr>
          </a:p>
          <a:p>
            <a:pPr>
              <a:lnSpc>
                <a:spcPct val="100000"/>
              </a:lnSpc>
              <a:spcBef>
                <a:spcPts val="0"/>
              </a:spcBef>
            </a:pPr>
            <a:r>
              <a:rPr lang="en-US" sz="2000" b="0" i="0" dirty="0">
                <a:solidFill>
                  <a:srgbClr val="000000"/>
                </a:solidFill>
                <a:latin typeface="Times New Roman"/>
                <a:cs typeface="Times New Roman"/>
              </a:rPr>
              <a:t>Advanced Education Voucher (AEV) - Enlisted</a:t>
            </a:r>
            <a:endParaRPr lang="en-US" sz="2000">
              <a:latin typeface="Times New Roman"/>
              <a:cs typeface="Times New Roman"/>
            </a:endParaRPr>
          </a:p>
          <a:p>
            <a:pPr marL="685800" lvl="2">
              <a:lnSpc>
                <a:spcPct val="100000"/>
              </a:lnSpc>
              <a:spcBef>
                <a:spcPts val="0"/>
              </a:spcBef>
              <a:spcAft>
                <a:spcPts val="600"/>
              </a:spcAft>
            </a:pPr>
            <a:r>
              <a:rPr lang="en-US" b="0" i="0" dirty="0">
                <a:solidFill>
                  <a:srgbClr val="000000"/>
                </a:solidFill>
                <a:latin typeface="Times New Roman"/>
                <a:cs typeface="Times New Roman"/>
              </a:rPr>
              <a:t>https://www.navycollege.navy.mil/common-resources/education-voucher-programs.htm</a:t>
            </a:r>
            <a:endParaRPr lang="en-US" dirty="0">
              <a:latin typeface="Times New Roman"/>
              <a:cs typeface="Times New Roman"/>
            </a:endParaRPr>
          </a:p>
          <a:p>
            <a:pPr>
              <a:lnSpc>
                <a:spcPct val="100000"/>
              </a:lnSpc>
              <a:spcBef>
                <a:spcPts val="600"/>
              </a:spcBef>
            </a:pPr>
            <a:r>
              <a:rPr lang="en-US" sz="2000" b="0" i="0" dirty="0">
                <a:solidFill>
                  <a:srgbClr val="000000"/>
                </a:solidFill>
                <a:latin typeface="Times New Roman"/>
                <a:cs typeface="Times New Roman"/>
              </a:rPr>
              <a:t>Graduate Education Voucher (GEV) - Officer</a:t>
            </a:r>
            <a:endParaRPr lang="en-US" sz="2000" b="0" i="0">
              <a:solidFill>
                <a:srgbClr val="000000"/>
              </a:solidFill>
              <a:latin typeface="Times New Roman"/>
              <a:cs typeface="Times New Roman"/>
            </a:endParaRPr>
          </a:p>
          <a:p>
            <a:pPr marL="685800" lvl="2">
              <a:lnSpc>
                <a:spcPct val="100000"/>
              </a:lnSpc>
              <a:spcBef>
                <a:spcPts val="0"/>
              </a:spcBef>
              <a:spcAft>
                <a:spcPts val="600"/>
              </a:spcAft>
            </a:pPr>
            <a:r>
              <a:rPr lang="en-US" b="0" i="0" dirty="0">
                <a:solidFill>
                  <a:srgbClr val="000000"/>
                </a:solidFill>
                <a:latin typeface="Times New Roman"/>
                <a:cs typeface="Times New Roman"/>
              </a:rPr>
              <a:t>https://www.navycollege.navy.mil/common-resources/education-voucher-programs.htm?section=sr-gev</a:t>
            </a:r>
            <a:endParaRPr lang="en-US" dirty="0">
              <a:latin typeface="Times New Roman"/>
              <a:cs typeface="Times New Roman"/>
            </a:endParaRPr>
          </a:p>
          <a:p>
            <a:pPr>
              <a:lnSpc>
                <a:spcPct val="100000"/>
              </a:lnSpc>
              <a:spcBef>
                <a:spcPts val="600"/>
              </a:spcBef>
            </a:pPr>
            <a:r>
              <a:rPr lang="en-US" sz="2000" b="0" i="0" dirty="0">
                <a:solidFill>
                  <a:srgbClr val="000000"/>
                </a:solidFill>
                <a:latin typeface="Times New Roman"/>
                <a:cs typeface="Times New Roman"/>
              </a:rPr>
              <a:t>Graduate Certificate Programs</a:t>
            </a:r>
            <a:endParaRPr lang="en-US" sz="2000" b="0" i="0">
              <a:solidFill>
                <a:srgbClr val="000000"/>
              </a:solidFill>
              <a:latin typeface="Times New Roman"/>
              <a:cs typeface="Times New Roman"/>
            </a:endParaRPr>
          </a:p>
          <a:p>
            <a:pPr marL="685800" lvl="2">
              <a:lnSpc>
                <a:spcPct val="100000"/>
              </a:lnSpc>
              <a:spcBef>
                <a:spcPts val="0"/>
              </a:spcBef>
              <a:spcAft>
                <a:spcPts val="600"/>
              </a:spcAft>
            </a:pPr>
            <a:r>
              <a:rPr lang="en-US" b="0" i="0" dirty="0">
                <a:solidFill>
                  <a:srgbClr val="000000"/>
                </a:solidFill>
                <a:latin typeface="Times New Roman"/>
                <a:cs typeface="Times New Roman"/>
              </a:rPr>
              <a:t>https://nps.edu/web/ddm/graduate-certificate-programs</a:t>
            </a:r>
            <a:endParaRPr lang="en-US" dirty="0">
              <a:latin typeface="Times New Roman"/>
              <a:cs typeface="Times New Roman"/>
            </a:endParaRPr>
          </a:p>
          <a:p>
            <a:pPr>
              <a:lnSpc>
                <a:spcPct val="100000"/>
              </a:lnSpc>
              <a:spcBef>
                <a:spcPts val="600"/>
              </a:spcBef>
            </a:pPr>
            <a:r>
              <a:rPr lang="en-US" sz="2000" b="0" i="0" dirty="0">
                <a:solidFill>
                  <a:srgbClr val="000000"/>
                </a:solidFill>
                <a:latin typeface="Times New Roman"/>
                <a:cs typeface="Times New Roman"/>
              </a:rPr>
              <a:t>Olmsted Foundation Scholar Program</a:t>
            </a:r>
            <a:endParaRPr lang="en-US" sz="2000" b="0" i="0">
              <a:solidFill>
                <a:srgbClr val="000000"/>
              </a:solidFill>
              <a:latin typeface="Times New Roman"/>
              <a:cs typeface="Times New Roman"/>
            </a:endParaRPr>
          </a:p>
          <a:p>
            <a:pPr marL="685800" lvl="2">
              <a:lnSpc>
                <a:spcPct val="100000"/>
              </a:lnSpc>
              <a:spcBef>
                <a:spcPts val="0"/>
              </a:spcBef>
              <a:spcAft>
                <a:spcPts val="600"/>
              </a:spcAft>
            </a:pPr>
            <a:r>
              <a:rPr lang="en-US" b="0" i="0" dirty="0">
                <a:solidFill>
                  <a:srgbClr val="000000"/>
                </a:solidFill>
                <a:latin typeface="Times New Roman"/>
                <a:cs typeface="Times New Roman"/>
              </a:rPr>
              <a:t>https://olmstedfoundation.org/</a:t>
            </a:r>
          </a:p>
        </p:txBody>
      </p:sp>
      <p:pic>
        <p:nvPicPr>
          <p:cNvPr id="8" name="Picture 7" descr="Logo&#10;&#10;AI-generated content may be incorrect.">
            <a:extLst>
              <a:ext uri="{FF2B5EF4-FFF2-40B4-BE49-F238E27FC236}">
                <a16:creationId xmlns:a16="http://schemas.microsoft.com/office/drawing/2014/main" id="{25E43470-EE46-071D-91F8-449C8200C4D6}"/>
              </a:ext>
            </a:extLst>
          </p:cNvPr>
          <p:cNvPicPr>
            <a:picLocks noChangeAspect="1"/>
          </p:cNvPicPr>
          <p:nvPr/>
        </p:nvPicPr>
        <p:blipFill>
          <a:blip r:embed="rId3"/>
          <a:stretch>
            <a:fillRect/>
          </a:stretch>
        </p:blipFill>
        <p:spPr>
          <a:xfrm>
            <a:off x="10189817" y="4066632"/>
            <a:ext cx="1620583" cy="1637124"/>
          </a:xfrm>
          <a:prstGeom prst="rect">
            <a:avLst/>
          </a:prstGeom>
        </p:spPr>
      </p:pic>
      <p:sp>
        <p:nvSpPr>
          <p:cNvPr id="10" name="Title 1">
            <a:extLst>
              <a:ext uri="{FF2B5EF4-FFF2-40B4-BE49-F238E27FC236}">
                <a16:creationId xmlns:a16="http://schemas.microsoft.com/office/drawing/2014/main" id="{E43467B1-C499-9165-7636-1D2A3AC10300}"/>
              </a:ext>
            </a:extLst>
          </p:cNvPr>
          <p:cNvSpPr txBox="1">
            <a:spLocks/>
          </p:cNvSpPr>
          <p:nvPr/>
        </p:nvSpPr>
        <p:spPr>
          <a:xfrm>
            <a:off x="23456" y="44493"/>
            <a:ext cx="12187581" cy="117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spTree>
    <p:extLst>
      <p:ext uri="{BB962C8B-B14F-4D97-AF65-F5344CB8AC3E}">
        <p14:creationId xmlns:p14="http://schemas.microsoft.com/office/powerpoint/2010/main" val="1417290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63A4C9D-31C0-66C2-0E23-14B909D48820}"/>
              </a:ext>
            </a:extLst>
          </p:cNvPr>
          <p:cNvGrpSpPr/>
          <p:nvPr/>
        </p:nvGrpSpPr>
        <p:grpSpPr>
          <a:xfrm>
            <a:off x="1680250" y="1702411"/>
            <a:ext cx="8408329" cy="1389792"/>
            <a:chOff x="1304935" y="1391798"/>
            <a:chExt cx="10306325" cy="1389792"/>
          </a:xfrm>
        </p:grpSpPr>
        <p:sp>
          <p:nvSpPr>
            <p:cNvPr id="7" name="Rounded Rectangle 54">
              <a:extLst>
                <a:ext uri="{FF2B5EF4-FFF2-40B4-BE49-F238E27FC236}">
                  <a16:creationId xmlns:a16="http://schemas.microsoft.com/office/drawing/2014/main" id="{95BE05B2-D1E0-55D7-4D91-A35A855FC6BD}"/>
                </a:ext>
              </a:extLst>
            </p:cNvPr>
            <p:cNvSpPr/>
            <p:nvPr/>
          </p:nvSpPr>
          <p:spPr>
            <a:xfrm>
              <a:off x="2010060" y="1427373"/>
              <a:ext cx="9601200" cy="1354217"/>
            </a:xfrm>
            <a:prstGeom prst="roundRect">
              <a:avLst>
                <a:gd name="adj" fmla="val 0"/>
              </a:avLst>
            </a:prstGeom>
            <a:solidFill>
              <a:srgbClr val="A3AFBB">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822960" tIns="91440" rIns="182880" bIns="91440" rtlCol="0" anchor="t" anchorCtr="0">
              <a:spAutoFit/>
            </a:bodyPr>
            <a:lstStyle/>
            <a:p>
              <a:pPr>
                <a:defRPr/>
              </a:pPr>
              <a:r>
                <a:rPr kumimoji="0" lang="en-US" sz="2000" b="1" i="0" u="none" strike="noStrike" kern="1200" cap="none" spc="0" normalizeH="0" baseline="0" noProof="0" dirty="0">
                  <a:ln>
                    <a:noFill/>
                  </a:ln>
                  <a:solidFill>
                    <a:prstClr val="black"/>
                  </a:solidFill>
                  <a:effectLst/>
                  <a:uLnTx/>
                  <a:uFillTx/>
                  <a:latin typeface="Times New Roman"/>
                  <a:cs typeface="Times New Roman"/>
                </a:rPr>
                <a:t>Navy College Program</a:t>
              </a:r>
              <a:r>
                <a:rPr lang="en-US" sz="2000" b="1" dirty="0">
                  <a:solidFill>
                    <a:prstClr val="black"/>
                  </a:solidFill>
                  <a:latin typeface="Times New Roman"/>
                  <a:cs typeface="Times New Roman"/>
                </a:rPr>
                <a:t> Website:</a:t>
              </a:r>
              <a:endParaRPr lang="en-US" sz="2000" b="1"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cs typeface="Times New Roman"/>
                </a:rPr>
                <a:t>For more information about TA/NCPACE funding caps, please visit the NCP website at: https://www.navycollege.navy.mil </a:t>
              </a: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CCE5DA07-D8C6-AE41-0553-057140BE22A5}"/>
                </a:ext>
              </a:extLst>
            </p:cNvPr>
            <p:cNvGrpSpPr/>
            <p:nvPr/>
          </p:nvGrpSpPr>
          <p:grpSpPr>
            <a:xfrm>
              <a:off x="1304935" y="1391798"/>
              <a:ext cx="1371600" cy="1371600"/>
              <a:chOff x="1304935" y="1420667"/>
              <a:chExt cx="1371600" cy="1371600"/>
            </a:xfrm>
          </p:grpSpPr>
          <p:sp>
            <p:nvSpPr>
              <p:cNvPr id="9" name="Oval 8">
                <a:extLst>
                  <a:ext uri="{FF2B5EF4-FFF2-40B4-BE49-F238E27FC236}">
                    <a16:creationId xmlns:a16="http://schemas.microsoft.com/office/drawing/2014/main" id="{E4028468-1618-242F-C55B-B78280D8A25B}"/>
                  </a:ext>
                </a:extLst>
              </p:cNvPr>
              <p:cNvSpPr/>
              <p:nvPr/>
            </p:nvSpPr>
            <p:spPr>
              <a:xfrm>
                <a:off x="1304935" y="1420667"/>
                <a:ext cx="1371600" cy="1371600"/>
              </a:xfrm>
              <a:prstGeom prst="ellipse">
                <a:avLst/>
              </a:prstGeom>
              <a:solidFill>
                <a:schemeClr val="accent3"/>
              </a:solidFill>
              <a:ln w="31750">
                <a:solidFill>
                  <a:srgbClr val="F1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6F4800AE-B4E0-4B02-A66E-F8199CC6F13E}"/>
                  </a:ext>
                </a:extLst>
              </p:cNvPr>
              <p:cNvGrpSpPr/>
              <p:nvPr/>
            </p:nvGrpSpPr>
            <p:grpSpPr>
              <a:xfrm>
                <a:off x="1572115" y="1761705"/>
                <a:ext cx="837242" cy="795698"/>
                <a:chOff x="731763" y="5771723"/>
                <a:chExt cx="415925" cy="395287"/>
              </a:xfrm>
              <a:solidFill>
                <a:srgbClr val="E6AF21"/>
              </a:solidFill>
            </p:grpSpPr>
            <p:sp>
              <p:nvSpPr>
                <p:cNvPr id="11" name="Freeform 457">
                  <a:extLst>
                    <a:ext uri="{FF2B5EF4-FFF2-40B4-BE49-F238E27FC236}">
                      <a16:creationId xmlns:a16="http://schemas.microsoft.com/office/drawing/2014/main" id="{FD377E0C-9672-EEE5-A17F-7811D43E4E1F}"/>
                    </a:ext>
                  </a:extLst>
                </p:cNvPr>
                <p:cNvSpPr>
                  <a:spLocks noEditPoints="1"/>
                </p:cNvSpPr>
                <p:nvPr/>
              </p:nvSpPr>
              <p:spPr bwMode="auto">
                <a:xfrm>
                  <a:off x="731763" y="5771723"/>
                  <a:ext cx="415925" cy="395287"/>
                </a:xfrm>
                <a:custGeom>
                  <a:avLst/>
                  <a:gdLst>
                    <a:gd name="T0" fmla="*/ 1644 w 3402"/>
                    <a:gd name="T1" fmla="*/ 2104 h 3241"/>
                    <a:gd name="T2" fmla="*/ 1572 w 3402"/>
                    <a:gd name="T3" fmla="*/ 2155 h 3241"/>
                    <a:gd name="T4" fmla="*/ 1534 w 3402"/>
                    <a:gd name="T5" fmla="*/ 2236 h 3241"/>
                    <a:gd name="T6" fmla="*/ 1542 w 3402"/>
                    <a:gd name="T7" fmla="*/ 2327 h 3241"/>
                    <a:gd name="T8" fmla="*/ 1592 w 3402"/>
                    <a:gd name="T9" fmla="*/ 2400 h 3241"/>
                    <a:gd name="T10" fmla="*/ 1673 w 3402"/>
                    <a:gd name="T11" fmla="*/ 2438 h 3241"/>
                    <a:gd name="T12" fmla="*/ 1764 w 3402"/>
                    <a:gd name="T13" fmla="*/ 2430 h 3241"/>
                    <a:gd name="T14" fmla="*/ 1837 w 3402"/>
                    <a:gd name="T15" fmla="*/ 2379 h 3241"/>
                    <a:gd name="T16" fmla="*/ 1874 w 3402"/>
                    <a:gd name="T17" fmla="*/ 2298 h 3241"/>
                    <a:gd name="T18" fmla="*/ 1867 w 3402"/>
                    <a:gd name="T19" fmla="*/ 2207 h 3241"/>
                    <a:gd name="T20" fmla="*/ 1816 w 3402"/>
                    <a:gd name="T21" fmla="*/ 2134 h 3241"/>
                    <a:gd name="T22" fmla="*/ 1735 w 3402"/>
                    <a:gd name="T23" fmla="*/ 2097 h 3241"/>
                    <a:gd name="T24" fmla="*/ 275 w 3402"/>
                    <a:gd name="T25" fmla="*/ 241 h 3241"/>
                    <a:gd name="T26" fmla="*/ 249 w 3402"/>
                    <a:gd name="T27" fmla="*/ 268 h 3241"/>
                    <a:gd name="T28" fmla="*/ 249 w 3402"/>
                    <a:gd name="T29" fmla="*/ 1982 h 3241"/>
                    <a:gd name="T30" fmla="*/ 275 w 3402"/>
                    <a:gd name="T31" fmla="*/ 2008 h 3241"/>
                    <a:gd name="T32" fmla="*/ 3139 w 3402"/>
                    <a:gd name="T33" fmla="*/ 2008 h 3241"/>
                    <a:gd name="T34" fmla="*/ 3162 w 3402"/>
                    <a:gd name="T35" fmla="*/ 1974 h 3241"/>
                    <a:gd name="T36" fmla="*/ 3158 w 3402"/>
                    <a:gd name="T37" fmla="*/ 260 h 3241"/>
                    <a:gd name="T38" fmla="*/ 3132 w 3402"/>
                    <a:gd name="T39" fmla="*/ 240 h 3241"/>
                    <a:gd name="T40" fmla="*/ 228 w 3402"/>
                    <a:gd name="T41" fmla="*/ 0 h 3241"/>
                    <a:gd name="T42" fmla="*/ 3250 w 3402"/>
                    <a:gd name="T43" fmla="*/ 11 h 3241"/>
                    <a:gd name="T44" fmla="*/ 3337 w 3402"/>
                    <a:gd name="T45" fmla="*/ 66 h 3241"/>
                    <a:gd name="T46" fmla="*/ 3391 w 3402"/>
                    <a:gd name="T47" fmla="*/ 155 h 3241"/>
                    <a:gd name="T48" fmla="*/ 3402 w 3402"/>
                    <a:gd name="T49" fmla="*/ 2324 h 3241"/>
                    <a:gd name="T50" fmla="*/ 3378 w 3402"/>
                    <a:gd name="T51" fmla="*/ 2429 h 3241"/>
                    <a:gd name="T52" fmla="*/ 3311 w 3402"/>
                    <a:gd name="T53" fmla="*/ 2508 h 3241"/>
                    <a:gd name="T54" fmla="*/ 3215 w 3402"/>
                    <a:gd name="T55" fmla="*/ 2549 h 3241"/>
                    <a:gd name="T56" fmla="*/ 2046 w 3402"/>
                    <a:gd name="T57" fmla="*/ 2554 h 3241"/>
                    <a:gd name="T58" fmla="*/ 2043 w 3402"/>
                    <a:gd name="T59" fmla="*/ 2584 h 3241"/>
                    <a:gd name="T60" fmla="*/ 2043 w 3402"/>
                    <a:gd name="T61" fmla="*/ 2641 h 3241"/>
                    <a:gd name="T62" fmla="*/ 2050 w 3402"/>
                    <a:gd name="T63" fmla="*/ 2715 h 3241"/>
                    <a:gd name="T64" fmla="*/ 2070 w 3402"/>
                    <a:gd name="T65" fmla="*/ 2797 h 3241"/>
                    <a:gd name="T66" fmla="*/ 2109 w 3402"/>
                    <a:gd name="T67" fmla="*/ 2877 h 3241"/>
                    <a:gd name="T68" fmla="*/ 2174 w 3402"/>
                    <a:gd name="T69" fmla="*/ 2946 h 3241"/>
                    <a:gd name="T70" fmla="*/ 2268 w 3402"/>
                    <a:gd name="T71" fmla="*/ 2993 h 3241"/>
                    <a:gd name="T72" fmla="*/ 2350 w 3402"/>
                    <a:gd name="T73" fmla="*/ 3021 h 3241"/>
                    <a:gd name="T74" fmla="*/ 2387 w 3402"/>
                    <a:gd name="T75" fmla="*/ 3078 h 3241"/>
                    <a:gd name="T76" fmla="*/ 2387 w 3402"/>
                    <a:gd name="T77" fmla="*/ 3163 h 3241"/>
                    <a:gd name="T78" fmla="*/ 2352 w 3402"/>
                    <a:gd name="T79" fmla="*/ 3219 h 3241"/>
                    <a:gd name="T80" fmla="*/ 2289 w 3402"/>
                    <a:gd name="T81" fmla="*/ 3241 h 3241"/>
                    <a:gd name="T82" fmla="*/ 1076 w 3402"/>
                    <a:gd name="T83" fmla="*/ 3230 h 3241"/>
                    <a:gd name="T84" fmla="*/ 1030 w 3402"/>
                    <a:gd name="T85" fmla="*/ 3184 h 3241"/>
                    <a:gd name="T86" fmla="*/ 1019 w 3402"/>
                    <a:gd name="T87" fmla="*/ 3102 h 3241"/>
                    <a:gd name="T88" fmla="*/ 1042 w 3402"/>
                    <a:gd name="T89" fmla="*/ 3038 h 3241"/>
                    <a:gd name="T90" fmla="*/ 1100 w 3402"/>
                    <a:gd name="T91" fmla="*/ 3003 h 3241"/>
                    <a:gd name="T92" fmla="*/ 1205 w 3402"/>
                    <a:gd name="T93" fmla="*/ 2961 h 3241"/>
                    <a:gd name="T94" fmla="*/ 1277 w 3402"/>
                    <a:gd name="T95" fmla="*/ 2894 h 3241"/>
                    <a:gd name="T96" fmla="*/ 1323 w 3402"/>
                    <a:gd name="T97" fmla="*/ 2812 h 3241"/>
                    <a:gd name="T98" fmla="*/ 1349 w 3402"/>
                    <a:gd name="T99" fmla="*/ 2726 h 3241"/>
                    <a:gd name="T100" fmla="*/ 1359 w 3402"/>
                    <a:gd name="T101" fmla="*/ 2647 h 3241"/>
                    <a:gd name="T102" fmla="*/ 1361 w 3402"/>
                    <a:gd name="T103" fmla="*/ 2586 h 3241"/>
                    <a:gd name="T104" fmla="*/ 1360 w 3402"/>
                    <a:gd name="T105" fmla="*/ 2554 h 3241"/>
                    <a:gd name="T106" fmla="*/ 191 w 3402"/>
                    <a:gd name="T107" fmla="*/ 2549 h 3241"/>
                    <a:gd name="T108" fmla="*/ 93 w 3402"/>
                    <a:gd name="T109" fmla="*/ 2508 h 3241"/>
                    <a:gd name="T110" fmla="*/ 26 w 3402"/>
                    <a:gd name="T111" fmla="*/ 2429 h 3241"/>
                    <a:gd name="T112" fmla="*/ 0 w 3402"/>
                    <a:gd name="T113" fmla="*/ 2324 h 3241"/>
                    <a:gd name="T114" fmla="*/ 11 w 3402"/>
                    <a:gd name="T115" fmla="*/ 155 h 3241"/>
                    <a:gd name="T116" fmla="*/ 67 w 3402"/>
                    <a:gd name="T117" fmla="*/ 66 h 3241"/>
                    <a:gd name="T118" fmla="*/ 156 w 3402"/>
                    <a:gd name="T119" fmla="*/ 11 h 3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02" h="3241">
                      <a:moveTo>
                        <a:pt x="1704" y="2094"/>
                      </a:moveTo>
                      <a:lnTo>
                        <a:pt x="1673" y="2097"/>
                      </a:lnTo>
                      <a:lnTo>
                        <a:pt x="1644" y="2104"/>
                      </a:lnTo>
                      <a:lnTo>
                        <a:pt x="1617" y="2118"/>
                      </a:lnTo>
                      <a:lnTo>
                        <a:pt x="1592" y="2134"/>
                      </a:lnTo>
                      <a:lnTo>
                        <a:pt x="1572" y="2155"/>
                      </a:lnTo>
                      <a:lnTo>
                        <a:pt x="1555" y="2180"/>
                      </a:lnTo>
                      <a:lnTo>
                        <a:pt x="1542" y="2207"/>
                      </a:lnTo>
                      <a:lnTo>
                        <a:pt x="1534" y="2236"/>
                      </a:lnTo>
                      <a:lnTo>
                        <a:pt x="1531" y="2267"/>
                      </a:lnTo>
                      <a:lnTo>
                        <a:pt x="1534" y="2298"/>
                      </a:lnTo>
                      <a:lnTo>
                        <a:pt x="1542" y="2327"/>
                      </a:lnTo>
                      <a:lnTo>
                        <a:pt x="1555" y="2354"/>
                      </a:lnTo>
                      <a:lnTo>
                        <a:pt x="1572" y="2379"/>
                      </a:lnTo>
                      <a:lnTo>
                        <a:pt x="1592" y="2400"/>
                      </a:lnTo>
                      <a:lnTo>
                        <a:pt x="1617" y="2417"/>
                      </a:lnTo>
                      <a:lnTo>
                        <a:pt x="1644" y="2430"/>
                      </a:lnTo>
                      <a:lnTo>
                        <a:pt x="1673" y="2438"/>
                      </a:lnTo>
                      <a:lnTo>
                        <a:pt x="1704" y="2440"/>
                      </a:lnTo>
                      <a:lnTo>
                        <a:pt x="1735" y="2438"/>
                      </a:lnTo>
                      <a:lnTo>
                        <a:pt x="1764" y="2430"/>
                      </a:lnTo>
                      <a:lnTo>
                        <a:pt x="1791" y="2417"/>
                      </a:lnTo>
                      <a:lnTo>
                        <a:pt x="1816" y="2400"/>
                      </a:lnTo>
                      <a:lnTo>
                        <a:pt x="1837" y="2379"/>
                      </a:lnTo>
                      <a:lnTo>
                        <a:pt x="1854" y="2354"/>
                      </a:lnTo>
                      <a:lnTo>
                        <a:pt x="1867" y="2327"/>
                      </a:lnTo>
                      <a:lnTo>
                        <a:pt x="1874" y="2298"/>
                      </a:lnTo>
                      <a:lnTo>
                        <a:pt x="1877" y="2267"/>
                      </a:lnTo>
                      <a:lnTo>
                        <a:pt x="1874" y="2236"/>
                      </a:lnTo>
                      <a:lnTo>
                        <a:pt x="1867" y="2207"/>
                      </a:lnTo>
                      <a:lnTo>
                        <a:pt x="1854" y="2180"/>
                      </a:lnTo>
                      <a:lnTo>
                        <a:pt x="1837" y="2155"/>
                      </a:lnTo>
                      <a:lnTo>
                        <a:pt x="1816" y="2134"/>
                      </a:lnTo>
                      <a:lnTo>
                        <a:pt x="1791" y="2118"/>
                      </a:lnTo>
                      <a:lnTo>
                        <a:pt x="1764" y="2104"/>
                      </a:lnTo>
                      <a:lnTo>
                        <a:pt x="1735" y="2097"/>
                      </a:lnTo>
                      <a:lnTo>
                        <a:pt x="1704" y="2094"/>
                      </a:lnTo>
                      <a:close/>
                      <a:moveTo>
                        <a:pt x="288" y="239"/>
                      </a:moveTo>
                      <a:lnTo>
                        <a:pt x="275" y="241"/>
                      </a:lnTo>
                      <a:lnTo>
                        <a:pt x="263" y="248"/>
                      </a:lnTo>
                      <a:lnTo>
                        <a:pt x="254" y="256"/>
                      </a:lnTo>
                      <a:lnTo>
                        <a:pt x="249" y="268"/>
                      </a:lnTo>
                      <a:lnTo>
                        <a:pt x="246" y="281"/>
                      </a:lnTo>
                      <a:lnTo>
                        <a:pt x="246" y="1969"/>
                      </a:lnTo>
                      <a:lnTo>
                        <a:pt x="249" y="1982"/>
                      </a:lnTo>
                      <a:lnTo>
                        <a:pt x="254" y="1993"/>
                      </a:lnTo>
                      <a:lnTo>
                        <a:pt x="263" y="2003"/>
                      </a:lnTo>
                      <a:lnTo>
                        <a:pt x="275" y="2008"/>
                      </a:lnTo>
                      <a:lnTo>
                        <a:pt x="288" y="2011"/>
                      </a:lnTo>
                      <a:lnTo>
                        <a:pt x="3125" y="2011"/>
                      </a:lnTo>
                      <a:lnTo>
                        <a:pt x="3139" y="2008"/>
                      </a:lnTo>
                      <a:lnTo>
                        <a:pt x="3152" y="2000"/>
                      </a:lnTo>
                      <a:lnTo>
                        <a:pt x="3159" y="1988"/>
                      </a:lnTo>
                      <a:lnTo>
                        <a:pt x="3162" y="1974"/>
                      </a:lnTo>
                      <a:lnTo>
                        <a:pt x="3163" y="282"/>
                      </a:lnTo>
                      <a:lnTo>
                        <a:pt x="3162" y="270"/>
                      </a:lnTo>
                      <a:lnTo>
                        <a:pt x="3158" y="260"/>
                      </a:lnTo>
                      <a:lnTo>
                        <a:pt x="3151" y="252"/>
                      </a:lnTo>
                      <a:lnTo>
                        <a:pt x="3142" y="245"/>
                      </a:lnTo>
                      <a:lnTo>
                        <a:pt x="3132" y="240"/>
                      </a:lnTo>
                      <a:lnTo>
                        <a:pt x="3122" y="239"/>
                      </a:lnTo>
                      <a:lnTo>
                        <a:pt x="288" y="239"/>
                      </a:lnTo>
                      <a:close/>
                      <a:moveTo>
                        <a:pt x="228" y="0"/>
                      </a:moveTo>
                      <a:lnTo>
                        <a:pt x="3179" y="0"/>
                      </a:lnTo>
                      <a:lnTo>
                        <a:pt x="3215" y="3"/>
                      </a:lnTo>
                      <a:lnTo>
                        <a:pt x="3250" y="11"/>
                      </a:lnTo>
                      <a:lnTo>
                        <a:pt x="3282" y="25"/>
                      </a:lnTo>
                      <a:lnTo>
                        <a:pt x="3311" y="44"/>
                      </a:lnTo>
                      <a:lnTo>
                        <a:pt x="3337" y="66"/>
                      </a:lnTo>
                      <a:lnTo>
                        <a:pt x="3360" y="93"/>
                      </a:lnTo>
                      <a:lnTo>
                        <a:pt x="3378" y="122"/>
                      </a:lnTo>
                      <a:lnTo>
                        <a:pt x="3391" y="155"/>
                      </a:lnTo>
                      <a:lnTo>
                        <a:pt x="3399" y="191"/>
                      </a:lnTo>
                      <a:lnTo>
                        <a:pt x="3402" y="228"/>
                      </a:lnTo>
                      <a:lnTo>
                        <a:pt x="3402" y="2324"/>
                      </a:lnTo>
                      <a:lnTo>
                        <a:pt x="3399" y="2361"/>
                      </a:lnTo>
                      <a:lnTo>
                        <a:pt x="3391" y="2396"/>
                      </a:lnTo>
                      <a:lnTo>
                        <a:pt x="3378" y="2429"/>
                      </a:lnTo>
                      <a:lnTo>
                        <a:pt x="3360" y="2459"/>
                      </a:lnTo>
                      <a:lnTo>
                        <a:pt x="3337" y="2486"/>
                      </a:lnTo>
                      <a:lnTo>
                        <a:pt x="3311" y="2508"/>
                      </a:lnTo>
                      <a:lnTo>
                        <a:pt x="3282" y="2527"/>
                      </a:lnTo>
                      <a:lnTo>
                        <a:pt x="3250" y="2540"/>
                      </a:lnTo>
                      <a:lnTo>
                        <a:pt x="3215" y="2549"/>
                      </a:lnTo>
                      <a:lnTo>
                        <a:pt x="3179" y="2552"/>
                      </a:lnTo>
                      <a:lnTo>
                        <a:pt x="2046" y="2552"/>
                      </a:lnTo>
                      <a:lnTo>
                        <a:pt x="2046" y="2554"/>
                      </a:lnTo>
                      <a:lnTo>
                        <a:pt x="2045" y="2560"/>
                      </a:lnTo>
                      <a:lnTo>
                        <a:pt x="2044" y="2570"/>
                      </a:lnTo>
                      <a:lnTo>
                        <a:pt x="2043" y="2584"/>
                      </a:lnTo>
                      <a:lnTo>
                        <a:pt x="2043" y="2601"/>
                      </a:lnTo>
                      <a:lnTo>
                        <a:pt x="2042" y="2619"/>
                      </a:lnTo>
                      <a:lnTo>
                        <a:pt x="2043" y="2641"/>
                      </a:lnTo>
                      <a:lnTo>
                        <a:pt x="2044" y="2664"/>
                      </a:lnTo>
                      <a:lnTo>
                        <a:pt x="2046" y="2689"/>
                      </a:lnTo>
                      <a:lnTo>
                        <a:pt x="2050" y="2715"/>
                      </a:lnTo>
                      <a:lnTo>
                        <a:pt x="2056" y="2741"/>
                      </a:lnTo>
                      <a:lnTo>
                        <a:pt x="2062" y="2769"/>
                      </a:lnTo>
                      <a:lnTo>
                        <a:pt x="2070" y="2797"/>
                      </a:lnTo>
                      <a:lnTo>
                        <a:pt x="2081" y="2824"/>
                      </a:lnTo>
                      <a:lnTo>
                        <a:pt x="2094" y="2851"/>
                      </a:lnTo>
                      <a:lnTo>
                        <a:pt x="2109" y="2877"/>
                      </a:lnTo>
                      <a:lnTo>
                        <a:pt x="2128" y="2902"/>
                      </a:lnTo>
                      <a:lnTo>
                        <a:pt x="2150" y="2925"/>
                      </a:lnTo>
                      <a:lnTo>
                        <a:pt x="2174" y="2946"/>
                      </a:lnTo>
                      <a:lnTo>
                        <a:pt x="2202" y="2964"/>
                      </a:lnTo>
                      <a:lnTo>
                        <a:pt x="2233" y="2981"/>
                      </a:lnTo>
                      <a:lnTo>
                        <a:pt x="2268" y="2993"/>
                      </a:lnTo>
                      <a:lnTo>
                        <a:pt x="2307" y="3003"/>
                      </a:lnTo>
                      <a:lnTo>
                        <a:pt x="2330" y="3010"/>
                      </a:lnTo>
                      <a:lnTo>
                        <a:pt x="2350" y="3021"/>
                      </a:lnTo>
                      <a:lnTo>
                        <a:pt x="2366" y="3038"/>
                      </a:lnTo>
                      <a:lnTo>
                        <a:pt x="2380" y="3056"/>
                      </a:lnTo>
                      <a:lnTo>
                        <a:pt x="2387" y="3078"/>
                      </a:lnTo>
                      <a:lnTo>
                        <a:pt x="2390" y="3102"/>
                      </a:lnTo>
                      <a:lnTo>
                        <a:pt x="2390" y="3139"/>
                      </a:lnTo>
                      <a:lnTo>
                        <a:pt x="2387" y="3163"/>
                      </a:lnTo>
                      <a:lnTo>
                        <a:pt x="2380" y="3184"/>
                      </a:lnTo>
                      <a:lnTo>
                        <a:pt x="2367" y="3202"/>
                      </a:lnTo>
                      <a:lnTo>
                        <a:pt x="2352" y="3219"/>
                      </a:lnTo>
                      <a:lnTo>
                        <a:pt x="2333" y="3230"/>
                      </a:lnTo>
                      <a:lnTo>
                        <a:pt x="2311" y="3239"/>
                      </a:lnTo>
                      <a:lnTo>
                        <a:pt x="2289" y="3241"/>
                      </a:lnTo>
                      <a:lnTo>
                        <a:pt x="1121" y="3241"/>
                      </a:lnTo>
                      <a:lnTo>
                        <a:pt x="1097" y="3239"/>
                      </a:lnTo>
                      <a:lnTo>
                        <a:pt x="1076" y="3230"/>
                      </a:lnTo>
                      <a:lnTo>
                        <a:pt x="1057" y="3219"/>
                      </a:lnTo>
                      <a:lnTo>
                        <a:pt x="1041" y="3202"/>
                      </a:lnTo>
                      <a:lnTo>
                        <a:pt x="1030" y="3184"/>
                      </a:lnTo>
                      <a:lnTo>
                        <a:pt x="1022" y="3163"/>
                      </a:lnTo>
                      <a:lnTo>
                        <a:pt x="1019" y="3139"/>
                      </a:lnTo>
                      <a:lnTo>
                        <a:pt x="1019" y="3102"/>
                      </a:lnTo>
                      <a:lnTo>
                        <a:pt x="1022" y="3078"/>
                      </a:lnTo>
                      <a:lnTo>
                        <a:pt x="1030" y="3056"/>
                      </a:lnTo>
                      <a:lnTo>
                        <a:pt x="1042" y="3038"/>
                      </a:lnTo>
                      <a:lnTo>
                        <a:pt x="1059" y="3021"/>
                      </a:lnTo>
                      <a:lnTo>
                        <a:pt x="1079" y="3010"/>
                      </a:lnTo>
                      <a:lnTo>
                        <a:pt x="1100" y="3003"/>
                      </a:lnTo>
                      <a:lnTo>
                        <a:pt x="1140" y="2992"/>
                      </a:lnTo>
                      <a:lnTo>
                        <a:pt x="1174" y="2979"/>
                      </a:lnTo>
                      <a:lnTo>
                        <a:pt x="1205" y="2961"/>
                      </a:lnTo>
                      <a:lnTo>
                        <a:pt x="1232" y="2941"/>
                      </a:lnTo>
                      <a:lnTo>
                        <a:pt x="1257" y="2919"/>
                      </a:lnTo>
                      <a:lnTo>
                        <a:pt x="1277" y="2894"/>
                      </a:lnTo>
                      <a:lnTo>
                        <a:pt x="1295" y="2868"/>
                      </a:lnTo>
                      <a:lnTo>
                        <a:pt x="1311" y="2841"/>
                      </a:lnTo>
                      <a:lnTo>
                        <a:pt x="1323" y="2812"/>
                      </a:lnTo>
                      <a:lnTo>
                        <a:pt x="1333" y="2783"/>
                      </a:lnTo>
                      <a:lnTo>
                        <a:pt x="1342" y="2755"/>
                      </a:lnTo>
                      <a:lnTo>
                        <a:pt x="1349" y="2726"/>
                      </a:lnTo>
                      <a:lnTo>
                        <a:pt x="1354" y="2699"/>
                      </a:lnTo>
                      <a:lnTo>
                        <a:pt x="1357" y="2672"/>
                      </a:lnTo>
                      <a:lnTo>
                        <a:pt x="1359" y="2647"/>
                      </a:lnTo>
                      <a:lnTo>
                        <a:pt x="1361" y="2624"/>
                      </a:lnTo>
                      <a:lnTo>
                        <a:pt x="1361" y="2604"/>
                      </a:lnTo>
                      <a:lnTo>
                        <a:pt x="1361" y="2586"/>
                      </a:lnTo>
                      <a:lnTo>
                        <a:pt x="1361" y="2572"/>
                      </a:lnTo>
                      <a:lnTo>
                        <a:pt x="1360" y="2561"/>
                      </a:lnTo>
                      <a:lnTo>
                        <a:pt x="1360" y="2554"/>
                      </a:lnTo>
                      <a:lnTo>
                        <a:pt x="1359" y="2552"/>
                      </a:lnTo>
                      <a:lnTo>
                        <a:pt x="228" y="2552"/>
                      </a:lnTo>
                      <a:lnTo>
                        <a:pt x="191" y="2549"/>
                      </a:lnTo>
                      <a:lnTo>
                        <a:pt x="156" y="2540"/>
                      </a:lnTo>
                      <a:lnTo>
                        <a:pt x="123" y="2527"/>
                      </a:lnTo>
                      <a:lnTo>
                        <a:pt x="93" y="2508"/>
                      </a:lnTo>
                      <a:lnTo>
                        <a:pt x="67" y="2486"/>
                      </a:lnTo>
                      <a:lnTo>
                        <a:pt x="45" y="2459"/>
                      </a:lnTo>
                      <a:lnTo>
                        <a:pt x="26" y="2429"/>
                      </a:lnTo>
                      <a:lnTo>
                        <a:pt x="11" y="2396"/>
                      </a:lnTo>
                      <a:lnTo>
                        <a:pt x="3" y="2361"/>
                      </a:lnTo>
                      <a:lnTo>
                        <a:pt x="0" y="2324"/>
                      </a:lnTo>
                      <a:lnTo>
                        <a:pt x="0" y="228"/>
                      </a:lnTo>
                      <a:lnTo>
                        <a:pt x="3" y="191"/>
                      </a:lnTo>
                      <a:lnTo>
                        <a:pt x="11" y="155"/>
                      </a:lnTo>
                      <a:lnTo>
                        <a:pt x="26" y="122"/>
                      </a:lnTo>
                      <a:lnTo>
                        <a:pt x="45" y="93"/>
                      </a:lnTo>
                      <a:lnTo>
                        <a:pt x="67" y="66"/>
                      </a:lnTo>
                      <a:lnTo>
                        <a:pt x="93" y="44"/>
                      </a:lnTo>
                      <a:lnTo>
                        <a:pt x="123" y="25"/>
                      </a:lnTo>
                      <a:lnTo>
                        <a:pt x="156" y="11"/>
                      </a:lnTo>
                      <a:lnTo>
                        <a:pt x="191" y="3"/>
                      </a:lnTo>
                      <a:lnTo>
                        <a:pt x="228" y="0"/>
                      </a:lnTo>
                      <a:close/>
                    </a:path>
                  </a:pathLst>
                </a:custGeom>
                <a:solidFill>
                  <a:srgbClr val="3C5F9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460">
                  <a:extLst>
                    <a:ext uri="{FF2B5EF4-FFF2-40B4-BE49-F238E27FC236}">
                      <a16:creationId xmlns:a16="http://schemas.microsoft.com/office/drawing/2014/main" id="{7478695E-2146-C963-C62E-A0240398A604}"/>
                    </a:ext>
                  </a:extLst>
                </p:cNvPr>
                <p:cNvSpPr>
                  <a:spLocks/>
                </p:cNvSpPr>
                <p:nvPr/>
              </p:nvSpPr>
              <p:spPr bwMode="auto">
                <a:xfrm>
                  <a:off x="939800" y="6124575"/>
                  <a:ext cx="19050" cy="19050"/>
                </a:xfrm>
                <a:custGeom>
                  <a:avLst/>
                  <a:gdLst>
                    <a:gd name="T0" fmla="*/ 79 w 159"/>
                    <a:gd name="T1" fmla="*/ 0 h 160"/>
                    <a:gd name="T2" fmla="*/ 100 w 159"/>
                    <a:gd name="T3" fmla="*/ 3 h 160"/>
                    <a:gd name="T4" fmla="*/ 120 w 159"/>
                    <a:gd name="T5" fmla="*/ 12 h 160"/>
                    <a:gd name="T6" fmla="*/ 135 w 159"/>
                    <a:gd name="T7" fmla="*/ 24 h 160"/>
                    <a:gd name="T8" fmla="*/ 148 w 159"/>
                    <a:gd name="T9" fmla="*/ 40 h 160"/>
                    <a:gd name="T10" fmla="*/ 156 w 159"/>
                    <a:gd name="T11" fmla="*/ 59 h 160"/>
                    <a:gd name="T12" fmla="*/ 159 w 159"/>
                    <a:gd name="T13" fmla="*/ 80 h 160"/>
                    <a:gd name="T14" fmla="*/ 156 w 159"/>
                    <a:gd name="T15" fmla="*/ 102 h 160"/>
                    <a:gd name="T16" fmla="*/ 148 w 159"/>
                    <a:gd name="T17" fmla="*/ 120 h 160"/>
                    <a:gd name="T18" fmla="*/ 135 w 159"/>
                    <a:gd name="T19" fmla="*/ 136 h 160"/>
                    <a:gd name="T20" fmla="*/ 120 w 159"/>
                    <a:gd name="T21" fmla="*/ 148 h 160"/>
                    <a:gd name="T22" fmla="*/ 100 w 159"/>
                    <a:gd name="T23" fmla="*/ 157 h 160"/>
                    <a:gd name="T24" fmla="*/ 79 w 159"/>
                    <a:gd name="T25" fmla="*/ 160 h 160"/>
                    <a:gd name="T26" fmla="*/ 58 w 159"/>
                    <a:gd name="T27" fmla="*/ 157 h 160"/>
                    <a:gd name="T28" fmla="*/ 39 w 159"/>
                    <a:gd name="T29" fmla="*/ 148 h 160"/>
                    <a:gd name="T30" fmla="*/ 23 w 159"/>
                    <a:gd name="T31" fmla="*/ 136 h 160"/>
                    <a:gd name="T32" fmla="*/ 11 w 159"/>
                    <a:gd name="T33" fmla="*/ 120 h 160"/>
                    <a:gd name="T34" fmla="*/ 3 w 159"/>
                    <a:gd name="T35" fmla="*/ 102 h 160"/>
                    <a:gd name="T36" fmla="*/ 0 w 159"/>
                    <a:gd name="T37" fmla="*/ 80 h 160"/>
                    <a:gd name="T38" fmla="*/ 3 w 159"/>
                    <a:gd name="T39" fmla="*/ 59 h 160"/>
                    <a:gd name="T40" fmla="*/ 11 w 159"/>
                    <a:gd name="T41" fmla="*/ 40 h 160"/>
                    <a:gd name="T42" fmla="*/ 23 w 159"/>
                    <a:gd name="T43" fmla="*/ 24 h 160"/>
                    <a:gd name="T44" fmla="*/ 39 w 159"/>
                    <a:gd name="T45" fmla="*/ 12 h 160"/>
                    <a:gd name="T46" fmla="*/ 58 w 159"/>
                    <a:gd name="T47" fmla="*/ 3 h 160"/>
                    <a:gd name="T48" fmla="*/ 79 w 159"/>
                    <a:gd name="T4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160">
                      <a:moveTo>
                        <a:pt x="79" y="0"/>
                      </a:moveTo>
                      <a:lnTo>
                        <a:pt x="100" y="3"/>
                      </a:lnTo>
                      <a:lnTo>
                        <a:pt x="120" y="12"/>
                      </a:lnTo>
                      <a:lnTo>
                        <a:pt x="135" y="24"/>
                      </a:lnTo>
                      <a:lnTo>
                        <a:pt x="148" y="40"/>
                      </a:lnTo>
                      <a:lnTo>
                        <a:pt x="156" y="59"/>
                      </a:lnTo>
                      <a:lnTo>
                        <a:pt x="159" y="80"/>
                      </a:lnTo>
                      <a:lnTo>
                        <a:pt x="156" y="102"/>
                      </a:lnTo>
                      <a:lnTo>
                        <a:pt x="148" y="120"/>
                      </a:lnTo>
                      <a:lnTo>
                        <a:pt x="135" y="136"/>
                      </a:lnTo>
                      <a:lnTo>
                        <a:pt x="120" y="148"/>
                      </a:lnTo>
                      <a:lnTo>
                        <a:pt x="100" y="157"/>
                      </a:lnTo>
                      <a:lnTo>
                        <a:pt x="79" y="160"/>
                      </a:lnTo>
                      <a:lnTo>
                        <a:pt x="58" y="157"/>
                      </a:lnTo>
                      <a:lnTo>
                        <a:pt x="39" y="148"/>
                      </a:lnTo>
                      <a:lnTo>
                        <a:pt x="23" y="136"/>
                      </a:lnTo>
                      <a:lnTo>
                        <a:pt x="11" y="120"/>
                      </a:lnTo>
                      <a:lnTo>
                        <a:pt x="3" y="102"/>
                      </a:lnTo>
                      <a:lnTo>
                        <a:pt x="0" y="80"/>
                      </a:lnTo>
                      <a:lnTo>
                        <a:pt x="3" y="59"/>
                      </a:lnTo>
                      <a:lnTo>
                        <a:pt x="11" y="40"/>
                      </a:lnTo>
                      <a:lnTo>
                        <a:pt x="23" y="24"/>
                      </a:lnTo>
                      <a:lnTo>
                        <a:pt x="39" y="12"/>
                      </a:lnTo>
                      <a:lnTo>
                        <a:pt x="58" y="3"/>
                      </a:lnTo>
                      <a:lnTo>
                        <a:pt x="79" y="0"/>
                      </a:lnTo>
                      <a:close/>
                    </a:path>
                  </a:pathLst>
                </a:custGeom>
                <a:solidFill>
                  <a:srgbClr val="3C5F9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grpSp>
        <p:nvGrpSpPr>
          <p:cNvPr id="13" name="Group 12">
            <a:extLst>
              <a:ext uri="{FF2B5EF4-FFF2-40B4-BE49-F238E27FC236}">
                <a16:creationId xmlns:a16="http://schemas.microsoft.com/office/drawing/2014/main" id="{EDCACF46-F8E2-2C46-40D3-52F18F0646DD}"/>
              </a:ext>
            </a:extLst>
          </p:cNvPr>
          <p:cNvGrpSpPr/>
          <p:nvPr/>
        </p:nvGrpSpPr>
        <p:grpSpPr>
          <a:xfrm>
            <a:off x="1684973" y="3429274"/>
            <a:ext cx="8398927" cy="2339102"/>
            <a:chOff x="1071738" y="3496364"/>
            <a:chExt cx="10088034" cy="2339102"/>
          </a:xfrm>
        </p:grpSpPr>
        <p:grpSp>
          <p:nvGrpSpPr>
            <p:cNvPr id="14" name="Group 13">
              <a:extLst>
                <a:ext uri="{FF2B5EF4-FFF2-40B4-BE49-F238E27FC236}">
                  <a16:creationId xmlns:a16="http://schemas.microsoft.com/office/drawing/2014/main" id="{D440D88D-69FC-EEA8-F3BE-06506E5B813E}"/>
                </a:ext>
              </a:extLst>
            </p:cNvPr>
            <p:cNvGrpSpPr/>
            <p:nvPr/>
          </p:nvGrpSpPr>
          <p:grpSpPr>
            <a:xfrm>
              <a:off x="1071738" y="3496364"/>
              <a:ext cx="10088034" cy="2339102"/>
              <a:chOff x="1237108" y="3685731"/>
              <a:chExt cx="10088034" cy="2339102"/>
            </a:xfrm>
          </p:grpSpPr>
          <p:sp>
            <p:nvSpPr>
              <p:cNvPr id="20" name="Rounded Rectangle 54">
                <a:extLst>
                  <a:ext uri="{FF2B5EF4-FFF2-40B4-BE49-F238E27FC236}">
                    <a16:creationId xmlns:a16="http://schemas.microsoft.com/office/drawing/2014/main" id="{D571A8EB-41BA-6678-552D-072F4DC7974E}"/>
                  </a:ext>
                </a:extLst>
              </p:cNvPr>
              <p:cNvSpPr/>
              <p:nvPr/>
            </p:nvSpPr>
            <p:spPr>
              <a:xfrm>
                <a:off x="1922907" y="3685731"/>
                <a:ext cx="9402235" cy="2339102"/>
              </a:xfrm>
              <a:prstGeom prst="roundRect">
                <a:avLst>
                  <a:gd name="adj" fmla="val 0"/>
                </a:avLst>
              </a:prstGeom>
              <a:solidFill>
                <a:srgbClr val="A3AFBB">
                  <a:alpha val="15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822960" tIns="91440" rIns="182880" bIns="9144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cs typeface="Times New Roman"/>
                  </a:rPr>
                  <a:t>Navy College Virtual Education Center</a:t>
                </a:r>
                <a:r>
                  <a:rPr lang="en-US" sz="2000" b="1" dirty="0">
                    <a:solidFill>
                      <a:prstClr val="black"/>
                    </a:solidFill>
                    <a:latin typeface="Times New Roman"/>
                    <a:cs typeface="Times New Roman"/>
                  </a:rPr>
                  <a:t>:</a:t>
                </a:r>
                <a:endParaRPr lang="en-US" sz="2000" b="1"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cs typeface="Times New Roman"/>
                  </a:rPr>
                  <a:t>The NCVEC can be reached Monday through Friday from 0700-1900 EST. </a:t>
                </a: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cs typeface="Times New Roman"/>
                  </a:rPr>
                  <a:t>Call  833-330-MNCC (6622).</a:t>
                </a: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cs typeface="Arial"/>
                  </a:rPr>
                  <a:t>Select option 3 “</a:t>
                </a:r>
                <a:r>
                  <a:rPr kumimoji="0" lang="en-US" sz="2000" b="0" i="1" u="none" strike="noStrike" kern="1200" cap="none" spc="0" normalizeH="0" baseline="0" noProof="0" dirty="0">
                    <a:ln>
                      <a:noFill/>
                    </a:ln>
                    <a:solidFill>
                      <a:prstClr val="black"/>
                    </a:solidFill>
                    <a:effectLst/>
                    <a:uLnTx/>
                    <a:uFillTx/>
                    <a:latin typeface="Times New Roman"/>
                    <a:cs typeface="Arial"/>
                  </a:rPr>
                  <a:t>Education and Training”</a:t>
                </a:r>
                <a:r>
                  <a:rPr kumimoji="0" lang="en-US" sz="2000" b="0" i="0" u="none" strike="noStrike" kern="1200" cap="none" spc="0" normalizeH="0" baseline="0" noProof="0" dirty="0">
                    <a:ln>
                      <a:noFill/>
                    </a:ln>
                    <a:solidFill>
                      <a:prstClr val="black"/>
                    </a:solidFill>
                    <a:effectLst/>
                    <a:uLnTx/>
                    <a:uFillTx/>
                    <a:latin typeface="Times New Roman"/>
                    <a:cs typeface="Arial"/>
                  </a:rPr>
                  <a:t>, then option 1 “Navy College, </a:t>
                </a:r>
                <a:r>
                  <a:rPr kumimoji="0" lang="en-US" sz="2000" b="0" i="1" u="none" strike="noStrike" kern="1200" cap="none" spc="0" normalizeH="0" baseline="0" noProof="0" dirty="0">
                    <a:ln>
                      <a:noFill/>
                    </a:ln>
                    <a:solidFill>
                      <a:prstClr val="black"/>
                    </a:solidFill>
                    <a:effectLst/>
                    <a:uLnTx/>
                    <a:uFillTx/>
                    <a:latin typeface="Times New Roman"/>
                    <a:cs typeface="Arial"/>
                  </a:rPr>
                  <a:t>Tuition Assistance and Counseling</a:t>
                </a:r>
                <a:r>
                  <a:rPr kumimoji="0" lang="en-US" sz="2000" b="0" i="0" u="none" strike="noStrike" kern="1200" cap="none" spc="0" normalizeH="0" baseline="0" noProof="0" dirty="0">
                    <a:ln>
                      <a:noFill/>
                    </a:ln>
                    <a:solidFill>
                      <a:prstClr val="black"/>
                    </a:solidFill>
                    <a:effectLst/>
                    <a:uLnTx/>
                    <a:uFillTx/>
                    <a:latin typeface="Times New Roman"/>
                    <a:cs typeface="Arial"/>
                  </a:rPr>
                  <a:t>.” </a:t>
                </a:r>
                <a:endParaRPr kumimoji="0" lang="en-US" sz="2000" b="0" i="0" u="none" strike="noStrike" kern="1200" cap="none" spc="0" normalizeH="0" baseline="0" noProof="0" dirty="0">
                  <a:ln>
                    <a:noFill/>
                  </a:ln>
                  <a:solidFill>
                    <a:prstClr val="black"/>
                  </a:solidFill>
                  <a:effectLst/>
                  <a:uLnTx/>
                  <a:uFillTx/>
                  <a:latin typeface="Times New Roman"/>
                  <a:cs typeface="+mn-cs"/>
                </a:endParaRPr>
              </a:p>
            </p:txBody>
          </p:sp>
          <p:sp>
            <p:nvSpPr>
              <p:cNvPr id="21" name="Oval 20">
                <a:extLst>
                  <a:ext uri="{FF2B5EF4-FFF2-40B4-BE49-F238E27FC236}">
                    <a16:creationId xmlns:a16="http://schemas.microsoft.com/office/drawing/2014/main" id="{910BF9B1-CF40-EE8B-2ED3-50600EFD2631}"/>
                  </a:ext>
                </a:extLst>
              </p:cNvPr>
              <p:cNvSpPr/>
              <p:nvPr/>
            </p:nvSpPr>
            <p:spPr>
              <a:xfrm>
                <a:off x="1237108" y="3823367"/>
                <a:ext cx="1371600" cy="1271277"/>
              </a:xfrm>
              <a:prstGeom prst="ellipse">
                <a:avLst/>
              </a:prstGeom>
              <a:solidFill>
                <a:schemeClr val="accent3"/>
              </a:solidFill>
              <a:ln w="31750">
                <a:solidFill>
                  <a:srgbClr val="F1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5" name="Group 14">
              <a:extLst>
                <a:ext uri="{FF2B5EF4-FFF2-40B4-BE49-F238E27FC236}">
                  <a16:creationId xmlns:a16="http://schemas.microsoft.com/office/drawing/2014/main" id="{561D94CB-81E9-2E64-B347-E0C206519DE7}"/>
                </a:ext>
              </a:extLst>
            </p:cNvPr>
            <p:cNvGrpSpPr/>
            <p:nvPr/>
          </p:nvGrpSpPr>
          <p:grpSpPr>
            <a:xfrm>
              <a:off x="1514578" y="3935557"/>
              <a:ext cx="484341" cy="768489"/>
              <a:chOff x="10145713" y="2682875"/>
              <a:chExt cx="357187" cy="566738"/>
            </a:xfrm>
            <a:solidFill>
              <a:srgbClr val="3C5F9E"/>
            </a:solidFill>
          </p:grpSpPr>
          <p:sp>
            <p:nvSpPr>
              <p:cNvPr id="16" name="Freeform 96">
                <a:extLst>
                  <a:ext uri="{FF2B5EF4-FFF2-40B4-BE49-F238E27FC236}">
                    <a16:creationId xmlns:a16="http://schemas.microsoft.com/office/drawing/2014/main" id="{7F8106B1-6282-D14B-E86A-4A687F2EB69D}"/>
                  </a:ext>
                </a:extLst>
              </p:cNvPr>
              <p:cNvSpPr>
                <a:spLocks noEditPoints="1"/>
              </p:cNvSpPr>
              <p:nvPr/>
            </p:nvSpPr>
            <p:spPr bwMode="auto">
              <a:xfrm>
                <a:off x="10145713" y="2682875"/>
                <a:ext cx="357187" cy="566738"/>
              </a:xfrm>
              <a:custGeom>
                <a:avLst/>
                <a:gdLst>
                  <a:gd name="T0" fmla="*/ 250 w 2247"/>
                  <a:gd name="T1" fmla="*/ 3279 h 3570"/>
                  <a:gd name="T2" fmla="*/ 262 w 2247"/>
                  <a:gd name="T3" fmla="*/ 3309 h 3570"/>
                  <a:gd name="T4" fmla="*/ 292 w 2247"/>
                  <a:gd name="T5" fmla="*/ 3321 h 3570"/>
                  <a:gd name="T6" fmla="*/ 1972 w 2247"/>
                  <a:gd name="T7" fmla="*/ 3318 h 3570"/>
                  <a:gd name="T8" fmla="*/ 1994 w 2247"/>
                  <a:gd name="T9" fmla="*/ 3295 h 3570"/>
                  <a:gd name="T10" fmla="*/ 1997 w 2247"/>
                  <a:gd name="T11" fmla="*/ 2740 h 3570"/>
                  <a:gd name="T12" fmla="*/ 250 w 2247"/>
                  <a:gd name="T13" fmla="*/ 748 h 3570"/>
                  <a:gd name="T14" fmla="*/ 1997 w 2247"/>
                  <a:gd name="T15" fmla="*/ 2490 h 3570"/>
                  <a:gd name="T16" fmla="*/ 250 w 2247"/>
                  <a:gd name="T17" fmla="*/ 748 h 3570"/>
                  <a:gd name="T18" fmla="*/ 275 w 2247"/>
                  <a:gd name="T19" fmla="*/ 252 h 3570"/>
                  <a:gd name="T20" fmla="*/ 254 w 2247"/>
                  <a:gd name="T21" fmla="*/ 275 h 3570"/>
                  <a:gd name="T22" fmla="*/ 250 w 2247"/>
                  <a:gd name="T23" fmla="*/ 498 h 3570"/>
                  <a:gd name="T24" fmla="*/ 1997 w 2247"/>
                  <a:gd name="T25" fmla="*/ 291 h 3570"/>
                  <a:gd name="T26" fmla="*/ 1985 w 2247"/>
                  <a:gd name="T27" fmla="*/ 261 h 3570"/>
                  <a:gd name="T28" fmla="*/ 1956 w 2247"/>
                  <a:gd name="T29" fmla="*/ 249 h 3570"/>
                  <a:gd name="T30" fmla="*/ 292 w 2247"/>
                  <a:gd name="T31" fmla="*/ 0 h 3570"/>
                  <a:gd name="T32" fmla="*/ 1998 w 2247"/>
                  <a:gd name="T33" fmla="*/ 3 h 3570"/>
                  <a:gd name="T34" fmla="*/ 2079 w 2247"/>
                  <a:gd name="T35" fmla="*/ 27 h 3570"/>
                  <a:gd name="T36" fmla="*/ 2147 w 2247"/>
                  <a:gd name="T37" fmla="*/ 71 h 3570"/>
                  <a:gd name="T38" fmla="*/ 2200 w 2247"/>
                  <a:gd name="T39" fmla="*/ 132 h 3570"/>
                  <a:gd name="T40" fmla="*/ 2235 w 2247"/>
                  <a:gd name="T41" fmla="*/ 207 h 3570"/>
                  <a:gd name="T42" fmla="*/ 2247 w 2247"/>
                  <a:gd name="T43" fmla="*/ 291 h 3570"/>
                  <a:gd name="T44" fmla="*/ 2243 w 2247"/>
                  <a:gd name="T45" fmla="*/ 3322 h 3570"/>
                  <a:gd name="T46" fmla="*/ 2220 w 2247"/>
                  <a:gd name="T47" fmla="*/ 3402 h 3570"/>
                  <a:gd name="T48" fmla="*/ 2175 w 2247"/>
                  <a:gd name="T49" fmla="*/ 3470 h 3570"/>
                  <a:gd name="T50" fmla="*/ 2114 w 2247"/>
                  <a:gd name="T51" fmla="*/ 3523 h 3570"/>
                  <a:gd name="T52" fmla="*/ 2040 w 2247"/>
                  <a:gd name="T53" fmla="*/ 3558 h 3570"/>
                  <a:gd name="T54" fmla="*/ 1956 w 2247"/>
                  <a:gd name="T55" fmla="*/ 3570 h 3570"/>
                  <a:gd name="T56" fmla="*/ 248 w 2247"/>
                  <a:gd name="T57" fmla="*/ 3567 h 3570"/>
                  <a:gd name="T58" fmla="*/ 169 w 2247"/>
                  <a:gd name="T59" fmla="*/ 3543 h 3570"/>
                  <a:gd name="T60" fmla="*/ 101 w 2247"/>
                  <a:gd name="T61" fmla="*/ 3499 h 3570"/>
                  <a:gd name="T62" fmla="*/ 48 w 2247"/>
                  <a:gd name="T63" fmla="*/ 3438 h 3570"/>
                  <a:gd name="T64" fmla="*/ 13 w 2247"/>
                  <a:gd name="T65" fmla="*/ 3363 h 3570"/>
                  <a:gd name="T66" fmla="*/ 0 w 2247"/>
                  <a:gd name="T67" fmla="*/ 3279 h 3570"/>
                  <a:gd name="T68" fmla="*/ 3 w 2247"/>
                  <a:gd name="T69" fmla="*/ 248 h 3570"/>
                  <a:gd name="T70" fmla="*/ 27 w 2247"/>
                  <a:gd name="T71" fmla="*/ 168 h 3570"/>
                  <a:gd name="T72" fmla="*/ 71 w 2247"/>
                  <a:gd name="T73" fmla="*/ 100 h 3570"/>
                  <a:gd name="T74" fmla="*/ 133 w 2247"/>
                  <a:gd name="T75" fmla="*/ 47 h 3570"/>
                  <a:gd name="T76" fmla="*/ 207 w 2247"/>
                  <a:gd name="T77" fmla="*/ 12 h 3570"/>
                  <a:gd name="T78" fmla="*/ 292 w 2247"/>
                  <a:gd name="T79" fmla="*/ 0 h 3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47" h="3570">
                    <a:moveTo>
                      <a:pt x="250" y="2740"/>
                    </a:moveTo>
                    <a:lnTo>
                      <a:pt x="250" y="3279"/>
                    </a:lnTo>
                    <a:lnTo>
                      <a:pt x="254" y="3295"/>
                    </a:lnTo>
                    <a:lnTo>
                      <a:pt x="262" y="3309"/>
                    </a:lnTo>
                    <a:lnTo>
                      <a:pt x="275" y="3318"/>
                    </a:lnTo>
                    <a:lnTo>
                      <a:pt x="292" y="3321"/>
                    </a:lnTo>
                    <a:lnTo>
                      <a:pt x="1956" y="3321"/>
                    </a:lnTo>
                    <a:lnTo>
                      <a:pt x="1972" y="3318"/>
                    </a:lnTo>
                    <a:lnTo>
                      <a:pt x="1985" y="3309"/>
                    </a:lnTo>
                    <a:lnTo>
                      <a:pt x="1994" y="3295"/>
                    </a:lnTo>
                    <a:lnTo>
                      <a:pt x="1997" y="3279"/>
                    </a:lnTo>
                    <a:lnTo>
                      <a:pt x="1997" y="2740"/>
                    </a:lnTo>
                    <a:lnTo>
                      <a:pt x="250" y="2740"/>
                    </a:lnTo>
                    <a:close/>
                    <a:moveTo>
                      <a:pt x="250" y="748"/>
                    </a:moveTo>
                    <a:lnTo>
                      <a:pt x="250" y="2490"/>
                    </a:lnTo>
                    <a:lnTo>
                      <a:pt x="1997" y="2490"/>
                    </a:lnTo>
                    <a:lnTo>
                      <a:pt x="1997" y="748"/>
                    </a:lnTo>
                    <a:lnTo>
                      <a:pt x="250" y="748"/>
                    </a:lnTo>
                    <a:close/>
                    <a:moveTo>
                      <a:pt x="292" y="249"/>
                    </a:moveTo>
                    <a:lnTo>
                      <a:pt x="275" y="252"/>
                    </a:lnTo>
                    <a:lnTo>
                      <a:pt x="262" y="261"/>
                    </a:lnTo>
                    <a:lnTo>
                      <a:pt x="254" y="275"/>
                    </a:lnTo>
                    <a:lnTo>
                      <a:pt x="250" y="291"/>
                    </a:lnTo>
                    <a:lnTo>
                      <a:pt x="250" y="498"/>
                    </a:lnTo>
                    <a:lnTo>
                      <a:pt x="1997" y="498"/>
                    </a:lnTo>
                    <a:lnTo>
                      <a:pt x="1997" y="291"/>
                    </a:lnTo>
                    <a:lnTo>
                      <a:pt x="1994" y="275"/>
                    </a:lnTo>
                    <a:lnTo>
                      <a:pt x="1985" y="261"/>
                    </a:lnTo>
                    <a:lnTo>
                      <a:pt x="1972" y="252"/>
                    </a:lnTo>
                    <a:lnTo>
                      <a:pt x="1956" y="249"/>
                    </a:lnTo>
                    <a:lnTo>
                      <a:pt x="292" y="249"/>
                    </a:lnTo>
                    <a:close/>
                    <a:moveTo>
                      <a:pt x="292" y="0"/>
                    </a:moveTo>
                    <a:lnTo>
                      <a:pt x="1956" y="0"/>
                    </a:lnTo>
                    <a:lnTo>
                      <a:pt x="1998" y="3"/>
                    </a:lnTo>
                    <a:lnTo>
                      <a:pt x="2040" y="12"/>
                    </a:lnTo>
                    <a:lnTo>
                      <a:pt x="2079" y="27"/>
                    </a:lnTo>
                    <a:lnTo>
                      <a:pt x="2114" y="47"/>
                    </a:lnTo>
                    <a:lnTo>
                      <a:pt x="2147" y="71"/>
                    </a:lnTo>
                    <a:lnTo>
                      <a:pt x="2175" y="100"/>
                    </a:lnTo>
                    <a:lnTo>
                      <a:pt x="2200" y="132"/>
                    </a:lnTo>
                    <a:lnTo>
                      <a:pt x="2220" y="168"/>
                    </a:lnTo>
                    <a:lnTo>
                      <a:pt x="2235" y="207"/>
                    </a:lnTo>
                    <a:lnTo>
                      <a:pt x="2243" y="248"/>
                    </a:lnTo>
                    <a:lnTo>
                      <a:pt x="2247" y="291"/>
                    </a:lnTo>
                    <a:lnTo>
                      <a:pt x="2247" y="3279"/>
                    </a:lnTo>
                    <a:lnTo>
                      <a:pt x="2243" y="3322"/>
                    </a:lnTo>
                    <a:lnTo>
                      <a:pt x="2235" y="3363"/>
                    </a:lnTo>
                    <a:lnTo>
                      <a:pt x="2220" y="3402"/>
                    </a:lnTo>
                    <a:lnTo>
                      <a:pt x="2200" y="3438"/>
                    </a:lnTo>
                    <a:lnTo>
                      <a:pt x="2175" y="3470"/>
                    </a:lnTo>
                    <a:lnTo>
                      <a:pt x="2147" y="3499"/>
                    </a:lnTo>
                    <a:lnTo>
                      <a:pt x="2114" y="3523"/>
                    </a:lnTo>
                    <a:lnTo>
                      <a:pt x="2079" y="3543"/>
                    </a:lnTo>
                    <a:lnTo>
                      <a:pt x="2040" y="3558"/>
                    </a:lnTo>
                    <a:lnTo>
                      <a:pt x="1998" y="3567"/>
                    </a:lnTo>
                    <a:lnTo>
                      <a:pt x="1956" y="3570"/>
                    </a:lnTo>
                    <a:lnTo>
                      <a:pt x="292" y="3570"/>
                    </a:lnTo>
                    <a:lnTo>
                      <a:pt x="248" y="3567"/>
                    </a:lnTo>
                    <a:lnTo>
                      <a:pt x="207" y="3558"/>
                    </a:lnTo>
                    <a:lnTo>
                      <a:pt x="169" y="3543"/>
                    </a:lnTo>
                    <a:lnTo>
                      <a:pt x="133" y="3523"/>
                    </a:lnTo>
                    <a:lnTo>
                      <a:pt x="101" y="3499"/>
                    </a:lnTo>
                    <a:lnTo>
                      <a:pt x="71" y="3470"/>
                    </a:lnTo>
                    <a:lnTo>
                      <a:pt x="48" y="3438"/>
                    </a:lnTo>
                    <a:lnTo>
                      <a:pt x="27" y="3402"/>
                    </a:lnTo>
                    <a:lnTo>
                      <a:pt x="13" y="3363"/>
                    </a:lnTo>
                    <a:lnTo>
                      <a:pt x="3" y="3322"/>
                    </a:lnTo>
                    <a:lnTo>
                      <a:pt x="0" y="3279"/>
                    </a:lnTo>
                    <a:lnTo>
                      <a:pt x="0" y="291"/>
                    </a:lnTo>
                    <a:lnTo>
                      <a:pt x="3" y="248"/>
                    </a:lnTo>
                    <a:lnTo>
                      <a:pt x="13" y="207"/>
                    </a:lnTo>
                    <a:lnTo>
                      <a:pt x="27" y="168"/>
                    </a:lnTo>
                    <a:lnTo>
                      <a:pt x="48" y="132"/>
                    </a:lnTo>
                    <a:lnTo>
                      <a:pt x="71" y="100"/>
                    </a:lnTo>
                    <a:lnTo>
                      <a:pt x="101" y="71"/>
                    </a:lnTo>
                    <a:lnTo>
                      <a:pt x="133" y="47"/>
                    </a:lnTo>
                    <a:lnTo>
                      <a:pt x="169" y="27"/>
                    </a:lnTo>
                    <a:lnTo>
                      <a:pt x="207" y="12"/>
                    </a:lnTo>
                    <a:lnTo>
                      <a:pt x="248" y="3"/>
                    </a:lnTo>
                    <a:lnTo>
                      <a:pt x="292" y="0"/>
                    </a:lnTo>
                    <a:close/>
                  </a:path>
                </a:pathLst>
              </a:custGeom>
              <a:grpFill/>
              <a:ln w="0">
                <a:solidFill>
                  <a:srgbClr val="F1F3F5"/>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97">
                <a:extLst>
                  <a:ext uri="{FF2B5EF4-FFF2-40B4-BE49-F238E27FC236}">
                    <a16:creationId xmlns:a16="http://schemas.microsoft.com/office/drawing/2014/main" id="{40663CD1-13E8-FC17-0E31-EEC919822279}"/>
                  </a:ext>
                </a:extLst>
              </p:cNvPr>
              <p:cNvSpPr>
                <a:spLocks/>
              </p:cNvSpPr>
              <p:nvPr/>
            </p:nvSpPr>
            <p:spPr bwMode="auto">
              <a:xfrm>
                <a:off x="10290175" y="2854325"/>
                <a:ext cx="66675" cy="65088"/>
              </a:xfrm>
              <a:custGeom>
                <a:avLst/>
                <a:gdLst>
                  <a:gd name="T0" fmla="*/ 208 w 416"/>
                  <a:gd name="T1" fmla="*/ 0 h 414"/>
                  <a:gd name="T2" fmla="*/ 246 w 416"/>
                  <a:gd name="T3" fmla="*/ 3 h 414"/>
                  <a:gd name="T4" fmla="*/ 281 w 416"/>
                  <a:gd name="T5" fmla="*/ 13 h 414"/>
                  <a:gd name="T6" fmla="*/ 313 w 416"/>
                  <a:gd name="T7" fmla="*/ 28 h 414"/>
                  <a:gd name="T8" fmla="*/ 343 w 416"/>
                  <a:gd name="T9" fmla="*/ 48 h 414"/>
                  <a:gd name="T10" fmla="*/ 368 w 416"/>
                  <a:gd name="T11" fmla="*/ 73 h 414"/>
                  <a:gd name="T12" fmla="*/ 388 w 416"/>
                  <a:gd name="T13" fmla="*/ 102 h 414"/>
                  <a:gd name="T14" fmla="*/ 403 w 416"/>
                  <a:gd name="T15" fmla="*/ 135 h 414"/>
                  <a:gd name="T16" fmla="*/ 413 w 416"/>
                  <a:gd name="T17" fmla="*/ 170 h 414"/>
                  <a:gd name="T18" fmla="*/ 416 w 416"/>
                  <a:gd name="T19" fmla="*/ 207 h 414"/>
                  <a:gd name="T20" fmla="*/ 413 w 416"/>
                  <a:gd name="T21" fmla="*/ 244 h 414"/>
                  <a:gd name="T22" fmla="*/ 403 w 416"/>
                  <a:gd name="T23" fmla="*/ 279 h 414"/>
                  <a:gd name="T24" fmla="*/ 388 w 416"/>
                  <a:gd name="T25" fmla="*/ 311 h 414"/>
                  <a:gd name="T26" fmla="*/ 368 w 416"/>
                  <a:gd name="T27" fmla="*/ 340 h 414"/>
                  <a:gd name="T28" fmla="*/ 343 w 416"/>
                  <a:gd name="T29" fmla="*/ 365 h 414"/>
                  <a:gd name="T30" fmla="*/ 313 w 416"/>
                  <a:gd name="T31" fmla="*/ 386 h 414"/>
                  <a:gd name="T32" fmla="*/ 281 w 416"/>
                  <a:gd name="T33" fmla="*/ 401 h 414"/>
                  <a:gd name="T34" fmla="*/ 246 w 416"/>
                  <a:gd name="T35" fmla="*/ 411 h 414"/>
                  <a:gd name="T36" fmla="*/ 208 w 416"/>
                  <a:gd name="T37" fmla="*/ 414 h 414"/>
                  <a:gd name="T38" fmla="*/ 171 w 416"/>
                  <a:gd name="T39" fmla="*/ 411 h 414"/>
                  <a:gd name="T40" fmla="*/ 136 w 416"/>
                  <a:gd name="T41" fmla="*/ 401 h 414"/>
                  <a:gd name="T42" fmla="*/ 104 w 416"/>
                  <a:gd name="T43" fmla="*/ 386 h 414"/>
                  <a:gd name="T44" fmla="*/ 75 w 416"/>
                  <a:gd name="T45" fmla="*/ 365 h 414"/>
                  <a:gd name="T46" fmla="*/ 50 w 416"/>
                  <a:gd name="T47" fmla="*/ 340 h 414"/>
                  <a:gd name="T48" fmla="*/ 29 w 416"/>
                  <a:gd name="T49" fmla="*/ 311 h 414"/>
                  <a:gd name="T50" fmla="*/ 14 w 416"/>
                  <a:gd name="T51" fmla="*/ 279 h 414"/>
                  <a:gd name="T52" fmla="*/ 4 w 416"/>
                  <a:gd name="T53" fmla="*/ 244 h 414"/>
                  <a:gd name="T54" fmla="*/ 0 w 416"/>
                  <a:gd name="T55" fmla="*/ 207 h 414"/>
                  <a:gd name="T56" fmla="*/ 4 w 416"/>
                  <a:gd name="T57" fmla="*/ 170 h 414"/>
                  <a:gd name="T58" fmla="*/ 14 w 416"/>
                  <a:gd name="T59" fmla="*/ 135 h 414"/>
                  <a:gd name="T60" fmla="*/ 29 w 416"/>
                  <a:gd name="T61" fmla="*/ 102 h 414"/>
                  <a:gd name="T62" fmla="*/ 50 w 416"/>
                  <a:gd name="T63" fmla="*/ 73 h 414"/>
                  <a:gd name="T64" fmla="*/ 75 w 416"/>
                  <a:gd name="T65" fmla="*/ 48 h 414"/>
                  <a:gd name="T66" fmla="*/ 104 w 416"/>
                  <a:gd name="T67" fmla="*/ 28 h 414"/>
                  <a:gd name="T68" fmla="*/ 136 w 416"/>
                  <a:gd name="T69" fmla="*/ 13 h 414"/>
                  <a:gd name="T70" fmla="*/ 171 w 416"/>
                  <a:gd name="T71" fmla="*/ 3 h 414"/>
                  <a:gd name="T72" fmla="*/ 208 w 416"/>
                  <a:gd name="T7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6" h="414">
                    <a:moveTo>
                      <a:pt x="208" y="0"/>
                    </a:moveTo>
                    <a:lnTo>
                      <a:pt x="246" y="3"/>
                    </a:lnTo>
                    <a:lnTo>
                      <a:pt x="281" y="13"/>
                    </a:lnTo>
                    <a:lnTo>
                      <a:pt x="313" y="28"/>
                    </a:lnTo>
                    <a:lnTo>
                      <a:pt x="343" y="48"/>
                    </a:lnTo>
                    <a:lnTo>
                      <a:pt x="368" y="73"/>
                    </a:lnTo>
                    <a:lnTo>
                      <a:pt x="388" y="102"/>
                    </a:lnTo>
                    <a:lnTo>
                      <a:pt x="403" y="135"/>
                    </a:lnTo>
                    <a:lnTo>
                      <a:pt x="413" y="170"/>
                    </a:lnTo>
                    <a:lnTo>
                      <a:pt x="416" y="207"/>
                    </a:lnTo>
                    <a:lnTo>
                      <a:pt x="413" y="244"/>
                    </a:lnTo>
                    <a:lnTo>
                      <a:pt x="403" y="279"/>
                    </a:lnTo>
                    <a:lnTo>
                      <a:pt x="388" y="311"/>
                    </a:lnTo>
                    <a:lnTo>
                      <a:pt x="368" y="340"/>
                    </a:lnTo>
                    <a:lnTo>
                      <a:pt x="343" y="365"/>
                    </a:lnTo>
                    <a:lnTo>
                      <a:pt x="313" y="386"/>
                    </a:lnTo>
                    <a:lnTo>
                      <a:pt x="281" y="401"/>
                    </a:lnTo>
                    <a:lnTo>
                      <a:pt x="246" y="411"/>
                    </a:lnTo>
                    <a:lnTo>
                      <a:pt x="208" y="414"/>
                    </a:lnTo>
                    <a:lnTo>
                      <a:pt x="171" y="411"/>
                    </a:lnTo>
                    <a:lnTo>
                      <a:pt x="136" y="401"/>
                    </a:lnTo>
                    <a:lnTo>
                      <a:pt x="104" y="386"/>
                    </a:lnTo>
                    <a:lnTo>
                      <a:pt x="75" y="365"/>
                    </a:lnTo>
                    <a:lnTo>
                      <a:pt x="50" y="340"/>
                    </a:lnTo>
                    <a:lnTo>
                      <a:pt x="29" y="311"/>
                    </a:lnTo>
                    <a:lnTo>
                      <a:pt x="14" y="279"/>
                    </a:lnTo>
                    <a:lnTo>
                      <a:pt x="4" y="244"/>
                    </a:lnTo>
                    <a:lnTo>
                      <a:pt x="0" y="207"/>
                    </a:lnTo>
                    <a:lnTo>
                      <a:pt x="4" y="170"/>
                    </a:lnTo>
                    <a:lnTo>
                      <a:pt x="14" y="135"/>
                    </a:lnTo>
                    <a:lnTo>
                      <a:pt x="29" y="102"/>
                    </a:lnTo>
                    <a:lnTo>
                      <a:pt x="50" y="73"/>
                    </a:lnTo>
                    <a:lnTo>
                      <a:pt x="75" y="48"/>
                    </a:lnTo>
                    <a:lnTo>
                      <a:pt x="104" y="28"/>
                    </a:lnTo>
                    <a:lnTo>
                      <a:pt x="136" y="13"/>
                    </a:lnTo>
                    <a:lnTo>
                      <a:pt x="171" y="3"/>
                    </a:lnTo>
                    <a:lnTo>
                      <a:pt x="208" y="0"/>
                    </a:lnTo>
                    <a:close/>
                  </a:path>
                </a:pathLst>
              </a:custGeom>
              <a:solidFill>
                <a:srgbClr val="E6AF2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98">
                <a:extLst>
                  <a:ext uri="{FF2B5EF4-FFF2-40B4-BE49-F238E27FC236}">
                    <a16:creationId xmlns:a16="http://schemas.microsoft.com/office/drawing/2014/main" id="{62A31B6E-1A30-9AB2-967E-5DD933A4E210}"/>
                  </a:ext>
                </a:extLst>
              </p:cNvPr>
              <p:cNvSpPr>
                <a:spLocks/>
              </p:cNvSpPr>
              <p:nvPr/>
            </p:nvSpPr>
            <p:spPr bwMode="auto">
              <a:xfrm>
                <a:off x="10264775" y="2919413"/>
                <a:ext cx="119062" cy="93663"/>
              </a:xfrm>
              <a:custGeom>
                <a:avLst/>
                <a:gdLst>
                  <a:gd name="T0" fmla="*/ 374 w 749"/>
                  <a:gd name="T1" fmla="*/ 0 h 582"/>
                  <a:gd name="T2" fmla="*/ 425 w 749"/>
                  <a:gd name="T3" fmla="*/ 4 h 582"/>
                  <a:gd name="T4" fmla="*/ 474 w 749"/>
                  <a:gd name="T5" fmla="*/ 14 h 582"/>
                  <a:gd name="T6" fmla="*/ 521 w 749"/>
                  <a:gd name="T7" fmla="*/ 30 h 582"/>
                  <a:gd name="T8" fmla="*/ 564 w 749"/>
                  <a:gd name="T9" fmla="*/ 52 h 582"/>
                  <a:gd name="T10" fmla="*/ 603 w 749"/>
                  <a:gd name="T11" fmla="*/ 78 h 582"/>
                  <a:gd name="T12" fmla="*/ 639 w 749"/>
                  <a:gd name="T13" fmla="*/ 110 h 582"/>
                  <a:gd name="T14" fmla="*/ 671 w 749"/>
                  <a:gd name="T15" fmla="*/ 146 h 582"/>
                  <a:gd name="T16" fmla="*/ 697 w 749"/>
                  <a:gd name="T17" fmla="*/ 186 h 582"/>
                  <a:gd name="T18" fmla="*/ 720 w 749"/>
                  <a:gd name="T19" fmla="*/ 228 h 582"/>
                  <a:gd name="T20" fmla="*/ 735 w 749"/>
                  <a:gd name="T21" fmla="*/ 275 h 582"/>
                  <a:gd name="T22" fmla="*/ 746 w 749"/>
                  <a:gd name="T23" fmla="*/ 323 h 582"/>
                  <a:gd name="T24" fmla="*/ 749 w 749"/>
                  <a:gd name="T25" fmla="*/ 374 h 582"/>
                  <a:gd name="T26" fmla="*/ 746 w 749"/>
                  <a:gd name="T27" fmla="*/ 411 h 582"/>
                  <a:gd name="T28" fmla="*/ 736 w 749"/>
                  <a:gd name="T29" fmla="*/ 447 h 582"/>
                  <a:gd name="T30" fmla="*/ 720 w 749"/>
                  <a:gd name="T31" fmla="*/ 479 h 582"/>
                  <a:gd name="T32" fmla="*/ 701 w 749"/>
                  <a:gd name="T33" fmla="*/ 507 h 582"/>
                  <a:gd name="T34" fmla="*/ 675 w 749"/>
                  <a:gd name="T35" fmla="*/ 532 h 582"/>
                  <a:gd name="T36" fmla="*/ 646 w 749"/>
                  <a:gd name="T37" fmla="*/ 553 h 582"/>
                  <a:gd name="T38" fmla="*/ 614 w 749"/>
                  <a:gd name="T39" fmla="*/ 569 h 582"/>
                  <a:gd name="T40" fmla="*/ 578 w 749"/>
                  <a:gd name="T41" fmla="*/ 579 h 582"/>
                  <a:gd name="T42" fmla="*/ 541 w 749"/>
                  <a:gd name="T43" fmla="*/ 582 h 582"/>
                  <a:gd name="T44" fmla="*/ 208 w 749"/>
                  <a:gd name="T45" fmla="*/ 582 h 582"/>
                  <a:gd name="T46" fmla="*/ 170 w 749"/>
                  <a:gd name="T47" fmla="*/ 579 h 582"/>
                  <a:gd name="T48" fmla="*/ 136 w 749"/>
                  <a:gd name="T49" fmla="*/ 569 h 582"/>
                  <a:gd name="T50" fmla="*/ 103 w 749"/>
                  <a:gd name="T51" fmla="*/ 553 h 582"/>
                  <a:gd name="T52" fmla="*/ 74 w 749"/>
                  <a:gd name="T53" fmla="*/ 532 h 582"/>
                  <a:gd name="T54" fmla="*/ 49 w 749"/>
                  <a:gd name="T55" fmla="*/ 507 h 582"/>
                  <a:gd name="T56" fmla="*/ 28 w 749"/>
                  <a:gd name="T57" fmla="*/ 479 h 582"/>
                  <a:gd name="T58" fmla="*/ 13 w 749"/>
                  <a:gd name="T59" fmla="*/ 447 h 582"/>
                  <a:gd name="T60" fmla="*/ 3 w 749"/>
                  <a:gd name="T61" fmla="*/ 411 h 582"/>
                  <a:gd name="T62" fmla="*/ 0 w 749"/>
                  <a:gd name="T63" fmla="*/ 374 h 582"/>
                  <a:gd name="T64" fmla="*/ 3 w 749"/>
                  <a:gd name="T65" fmla="*/ 323 h 582"/>
                  <a:gd name="T66" fmla="*/ 13 w 749"/>
                  <a:gd name="T67" fmla="*/ 275 h 582"/>
                  <a:gd name="T68" fmla="*/ 29 w 749"/>
                  <a:gd name="T69" fmla="*/ 228 h 582"/>
                  <a:gd name="T70" fmla="*/ 51 w 749"/>
                  <a:gd name="T71" fmla="*/ 186 h 582"/>
                  <a:gd name="T72" fmla="*/ 78 w 749"/>
                  <a:gd name="T73" fmla="*/ 146 h 582"/>
                  <a:gd name="T74" fmla="*/ 110 w 749"/>
                  <a:gd name="T75" fmla="*/ 110 h 582"/>
                  <a:gd name="T76" fmla="*/ 145 w 749"/>
                  <a:gd name="T77" fmla="*/ 78 h 582"/>
                  <a:gd name="T78" fmla="*/ 186 w 749"/>
                  <a:gd name="T79" fmla="*/ 52 h 582"/>
                  <a:gd name="T80" fmla="*/ 229 w 749"/>
                  <a:gd name="T81" fmla="*/ 30 h 582"/>
                  <a:gd name="T82" fmla="*/ 276 w 749"/>
                  <a:gd name="T83" fmla="*/ 14 h 582"/>
                  <a:gd name="T84" fmla="*/ 324 w 749"/>
                  <a:gd name="T85" fmla="*/ 4 h 582"/>
                  <a:gd name="T86" fmla="*/ 374 w 749"/>
                  <a:gd name="T87"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9" h="582">
                    <a:moveTo>
                      <a:pt x="374" y="0"/>
                    </a:moveTo>
                    <a:lnTo>
                      <a:pt x="425" y="4"/>
                    </a:lnTo>
                    <a:lnTo>
                      <a:pt x="474" y="14"/>
                    </a:lnTo>
                    <a:lnTo>
                      <a:pt x="521" y="30"/>
                    </a:lnTo>
                    <a:lnTo>
                      <a:pt x="564" y="52"/>
                    </a:lnTo>
                    <a:lnTo>
                      <a:pt x="603" y="78"/>
                    </a:lnTo>
                    <a:lnTo>
                      <a:pt x="639" y="110"/>
                    </a:lnTo>
                    <a:lnTo>
                      <a:pt x="671" y="146"/>
                    </a:lnTo>
                    <a:lnTo>
                      <a:pt x="697" y="186"/>
                    </a:lnTo>
                    <a:lnTo>
                      <a:pt x="720" y="228"/>
                    </a:lnTo>
                    <a:lnTo>
                      <a:pt x="735" y="275"/>
                    </a:lnTo>
                    <a:lnTo>
                      <a:pt x="746" y="323"/>
                    </a:lnTo>
                    <a:lnTo>
                      <a:pt x="749" y="374"/>
                    </a:lnTo>
                    <a:lnTo>
                      <a:pt x="746" y="411"/>
                    </a:lnTo>
                    <a:lnTo>
                      <a:pt x="736" y="447"/>
                    </a:lnTo>
                    <a:lnTo>
                      <a:pt x="720" y="479"/>
                    </a:lnTo>
                    <a:lnTo>
                      <a:pt x="701" y="507"/>
                    </a:lnTo>
                    <a:lnTo>
                      <a:pt x="675" y="532"/>
                    </a:lnTo>
                    <a:lnTo>
                      <a:pt x="646" y="553"/>
                    </a:lnTo>
                    <a:lnTo>
                      <a:pt x="614" y="569"/>
                    </a:lnTo>
                    <a:lnTo>
                      <a:pt x="578" y="579"/>
                    </a:lnTo>
                    <a:lnTo>
                      <a:pt x="541" y="582"/>
                    </a:lnTo>
                    <a:lnTo>
                      <a:pt x="208" y="582"/>
                    </a:lnTo>
                    <a:lnTo>
                      <a:pt x="170" y="579"/>
                    </a:lnTo>
                    <a:lnTo>
                      <a:pt x="136" y="569"/>
                    </a:lnTo>
                    <a:lnTo>
                      <a:pt x="103" y="553"/>
                    </a:lnTo>
                    <a:lnTo>
                      <a:pt x="74" y="532"/>
                    </a:lnTo>
                    <a:lnTo>
                      <a:pt x="49" y="507"/>
                    </a:lnTo>
                    <a:lnTo>
                      <a:pt x="28" y="479"/>
                    </a:lnTo>
                    <a:lnTo>
                      <a:pt x="13" y="447"/>
                    </a:lnTo>
                    <a:lnTo>
                      <a:pt x="3" y="411"/>
                    </a:lnTo>
                    <a:lnTo>
                      <a:pt x="0" y="374"/>
                    </a:lnTo>
                    <a:lnTo>
                      <a:pt x="3" y="323"/>
                    </a:lnTo>
                    <a:lnTo>
                      <a:pt x="13" y="275"/>
                    </a:lnTo>
                    <a:lnTo>
                      <a:pt x="29" y="228"/>
                    </a:lnTo>
                    <a:lnTo>
                      <a:pt x="51" y="186"/>
                    </a:lnTo>
                    <a:lnTo>
                      <a:pt x="78" y="146"/>
                    </a:lnTo>
                    <a:lnTo>
                      <a:pt x="110" y="110"/>
                    </a:lnTo>
                    <a:lnTo>
                      <a:pt x="145" y="78"/>
                    </a:lnTo>
                    <a:lnTo>
                      <a:pt x="186" y="52"/>
                    </a:lnTo>
                    <a:lnTo>
                      <a:pt x="229" y="30"/>
                    </a:lnTo>
                    <a:lnTo>
                      <a:pt x="276" y="14"/>
                    </a:lnTo>
                    <a:lnTo>
                      <a:pt x="324" y="4"/>
                    </a:lnTo>
                    <a:lnTo>
                      <a:pt x="374" y="0"/>
                    </a:lnTo>
                    <a:close/>
                  </a:path>
                </a:pathLst>
              </a:custGeom>
              <a:solidFill>
                <a:srgbClr val="E6AF2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99">
                <a:extLst>
                  <a:ext uri="{FF2B5EF4-FFF2-40B4-BE49-F238E27FC236}">
                    <a16:creationId xmlns:a16="http://schemas.microsoft.com/office/drawing/2014/main" id="{C2449EB8-0E81-8E62-10C2-1298781288EB}"/>
                  </a:ext>
                </a:extLst>
              </p:cNvPr>
              <p:cNvSpPr>
                <a:spLocks/>
              </p:cNvSpPr>
              <p:nvPr/>
            </p:nvSpPr>
            <p:spPr bwMode="auto">
              <a:xfrm>
                <a:off x="10298113" y="3136900"/>
                <a:ext cx="52387" cy="53975"/>
              </a:xfrm>
              <a:custGeom>
                <a:avLst/>
                <a:gdLst>
                  <a:gd name="T0" fmla="*/ 166 w 333"/>
                  <a:gd name="T1" fmla="*/ 0 h 332"/>
                  <a:gd name="T2" fmla="*/ 200 w 333"/>
                  <a:gd name="T3" fmla="*/ 3 h 332"/>
                  <a:gd name="T4" fmla="*/ 231 w 333"/>
                  <a:gd name="T5" fmla="*/ 13 h 332"/>
                  <a:gd name="T6" fmla="*/ 260 w 333"/>
                  <a:gd name="T7" fmla="*/ 28 h 332"/>
                  <a:gd name="T8" fmla="*/ 284 w 333"/>
                  <a:gd name="T9" fmla="*/ 48 h 332"/>
                  <a:gd name="T10" fmla="*/ 305 w 333"/>
                  <a:gd name="T11" fmla="*/ 72 h 332"/>
                  <a:gd name="T12" fmla="*/ 320 w 333"/>
                  <a:gd name="T13" fmla="*/ 100 h 332"/>
                  <a:gd name="T14" fmla="*/ 330 w 333"/>
                  <a:gd name="T15" fmla="*/ 132 h 332"/>
                  <a:gd name="T16" fmla="*/ 333 w 333"/>
                  <a:gd name="T17" fmla="*/ 165 h 332"/>
                  <a:gd name="T18" fmla="*/ 330 w 333"/>
                  <a:gd name="T19" fmla="*/ 199 h 332"/>
                  <a:gd name="T20" fmla="*/ 320 w 333"/>
                  <a:gd name="T21" fmla="*/ 230 h 332"/>
                  <a:gd name="T22" fmla="*/ 305 w 333"/>
                  <a:gd name="T23" fmla="*/ 258 h 332"/>
                  <a:gd name="T24" fmla="*/ 284 w 333"/>
                  <a:gd name="T25" fmla="*/ 283 h 332"/>
                  <a:gd name="T26" fmla="*/ 260 w 333"/>
                  <a:gd name="T27" fmla="*/ 303 h 332"/>
                  <a:gd name="T28" fmla="*/ 231 w 333"/>
                  <a:gd name="T29" fmla="*/ 319 h 332"/>
                  <a:gd name="T30" fmla="*/ 200 w 333"/>
                  <a:gd name="T31" fmla="*/ 329 h 332"/>
                  <a:gd name="T32" fmla="*/ 166 w 333"/>
                  <a:gd name="T33" fmla="*/ 332 h 332"/>
                  <a:gd name="T34" fmla="*/ 133 w 333"/>
                  <a:gd name="T35" fmla="*/ 329 h 332"/>
                  <a:gd name="T36" fmla="*/ 102 w 333"/>
                  <a:gd name="T37" fmla="*/ 319 h 332"/>
                  <a:gd name="T38" fmla="*/ 74 w 333"/>
                  <a:gd name="T39" fmla="*/ 303 h 332"/>
                  <a:gd name="T40" fmla="*/ 49 w 333"/>
                  <a:gd name="T41" fmla="*/ 283 h 332"/>
                  <a:gd name="T42" fmla="*/ 29 w 333"/>
                  <a:gd name="T43" fmla="*/ 258 h 332"/>
                  <a:gd name="T44" fmla="*/ 13 w 333"/>
                  <a:gd name="T45" fmla="*/ 230 h 332"/>
                  <a:gd name="T46" fmla="*/ 4 w 333"/>
                  <a:gd name="T47" fmla="*/ 199 h 332"/>
                  <a:gd name="T48" fmla="*/ 0 w 333"/>
                  <a:gd name="T49" fmla="*/ 165 h 332"/>
                  <a:gd name="T50" fmla="*/ 4 w 333"/>
                  <a:gd name="T51" fmla="*/ 132 h 332"/>
                  <a:gd name="T52" fmla="*/ 13 w 333"/>
                  <a:gd name="T53" fmla="*/ 100 h 332"/>
                  <a:gd name="T54" fmla="*/ 29 w 333"/>
                  <a:gd name="T55" fmla="*/ 72 h 332"/>
                  <a:gd name="T56" fmla="*/ 49 w 333"/>
                  <a:gd name="T57" fmla="*/ 48 h 332"/>
                  <a:gd name="T58" fmla="*/ 74 w 333"/>
                  <a:gd name="T59" fmla="*/ 28 h 332"/>
                  <a:gd name="T60" fmla="*/ 102 w 333"/>
                  <a:gd name="T61" fmla="*/ 13 h 332"/>
                  <a:gd name="T62" fmla="*/ 133 w 333"/>
                  <a:gd name="T63" fmla="*/ 3 h 332"/>
                  <a:gd name="T64" fmla="*/ 166 w 333"/>
                  <a:gd name="T65"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3" h="332">
                    <a:moveTo>
                      <a:pt x="166" y="0"/>
                    </a:moveTo>
                    <a:lnTo>
                      <a:pt x="200" y="3"/>
                    </a:lnTo>
                    <a:lnTo>
                      <a:pt x="231" y="13"/>
                    </a:lnTo>
                    <a:lnTo>
                      <a:pt x="260" y="28"/>
                    </a:lnTo>
                    <a:lnTo>
                      <a:pt x="284" y="48"/>
                    </a:lnTo>
                    <a:lnTo>
                      <a:pt x="305" y="72"/>
                    </a:lnTo>
                    <a:lnTo>
                      <a:pt x="320" y="100"/>
                    </a:lnTo>
                    <a:lnTo>
                      <a:pt x="330" y="132"/>
                    </a:lnTo>
                    <a:lnTo>
                      <a:pt x="333" y="165"/>
                    </a:lnTo>
                    <a:lnTo>
                      <a:pt x="330" y="199"/>
                    </a:lnTo>
                    <a:lnTo>
                      <a:pt x="320" y="230"/>
                    </a:lnTo>
                    <a:lnTo>
                      <a:pt x="305" y="258"/>
                    </a:lnTo>
                    <a:lnTo>
                      <a:pt x="284" y="283"/>
                    </a:lnTo>
                    <a:lnTo>
                      <a:pt x="260" y="303"/>
                    </a:lnTo>
                    <a:lnTo>
                      <a:pt x="231" y="319"/>
                    </a:lnTo>
                    <a:lnTo>
                      <a:pt x="200" y="329"/>
                    </a:lnTo>
                    <a:lnTo>
                      <a:pt x="166" y="332"/>
                    </a:lnTo>
                    <a:lnTo>
                      <a:pt x="133" y="329"/>
                    </a:lnTo>
                    <a:lnTo>
                      <a:pt x="102" y="319"/>
                    </a:lnTo>
                    <a:lnTo>
                      <a:pt x="74" y="303"/>
                    </a:lnTo>
                    <a:lnTo>
                      <a:pt x="49" y="283"/>
                    </a:lnTo>
                    <a:lnTo>
                      <a:pt x="29" y="258"/>
                    </a:lnTo>
                    <a:lnTo>
                      <a:pt x="13" y="230"/>
                    </a:lnTo>
                    <a:lnTo>
                      <a:pt x="4" y="199"/>
                    </a:lnTo>
                    <a:lnTo>
                      <a:pt x="0" y="165"/>
                    </a:lnTo>
                    <a:lnTo>
                      <a:pt x="4" y="132"/>
                    </a:lnTo>
                    <a:lnTo>
                      <a:pt x="13" y="100"/>
                    </a:lnTo>
                    <a:lnTo>
                      <a:pt x="29" y="72"/>
                    </a:lnTo>
                    <a:lnTo>
                      <a:pt x="49" y="48"/>
                    </a:lnTo>
                    <a:lnTo>
                      <a:pt x="74" y="28"/>
                    </a:lnTo>
                    <a:lnTo>
                      <a:pt x="102" y="13"/>
                    </a:lnTo>
                    <a:lnTo>
                      <a:pt x="133" y="3"/>
                    </a:lnTo>
                    <a:lnTo>
                      <a:pt x="16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pic>
        <p:nvPicPr>
          <p:cNvPr id="23" name="Picture 22" descr="Logo&#10;&#10;AI-generated content may be incorrect.">
            <a:extLst>
              <a:ext uri="{FF2B5EF4-FFF2-40B4-BE49-F238E27FC236}">
                <a16:creationId xmlns:a16="http://schemas.microsoft.com/office/drawing/2014/main" id="{97639C51-B91C-155A-7A01-2C2B396289F4}"/>
              </a:ext>
            </a:extLst>
          </p:cNvPr>
          <p:cNvPicPr>
            <a:picLocks noChangeAspect="1"/>
          </p:cNvPicPr>
          <p:nvPr/>
        </p:nvPicPr>
        <p:blipFill>
          <a:blip r:embed="rId3"/>
          <a:stretch>
            <a:fillRect/>
          </a:stretch>
        </p:blipFill>
        <p:spPr>
          <a:xfrm>
            <a:off x="10189817" y="4066632"/>
            <a:ext cx="1620583" cy="1637124"/>
          </a:xfrm>
          <a:prstGeom prst="rect">
            <a:avLst/>
          </a:prstGeom>
        </p:spPr>
      </p:pic>
      <p:sp>
        <p:nvSpPr>
          <p:cNvPr id="25" name="Title 1">
            <a:extLst>
              <a:ext uri="{FF2B5EF4-FFF2-40B4-BE49-F238E27FC236}">
                <a16:creationId xmlns:a16="http://schemas.microsoft.com/office/drawing/2014/main" id="{26146B3A-9E56-624F-6F10-1A6D5B76AF40}"/>
              </a:ext>
            </a:extLst>
          </p:cNvPr>
          <p:cNvSpPr txBox="1">
            <a:spLocks/>
          </p:cNvSpPr>
          <p:nvPr/>
        </p:nvSpPr>
        <p:spPr>
          <a:xfrm>
            <a:off x="23456" y="44493"/>
            <a:ext cx="12187581" cy="117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sp>
        <p:nvSpPr>
          <p:cNvPr id="26" name="TextBox 25">
            <a:extLst>
              <a:ext uri="{FF2B5EF4-FFF2-40B4-BE49-F238E27FC236}">
                <a16:creationId xmlns:a16="http://schemas.microsoft.com/office/drawing/2014/main" id="{F8622E65-5089-F18B-DBC9-9312B8E0DA41}"/>
              </a:ext>
            </a:extLst>
          </p:cNvPr>
          <p:cNvSpPr txBox="1"/>
          <p:nvPr/>
        </p:nvSpPr>
        <p:spPr>
          <a:xfrm>
            <a:off x="2782956" y="1214781"/>
            <a:ext cx="392043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Times New Roman"/>
                <a:cs typeface="Times New Roman"/>
              </a:rPr>
              <a:t>Resources and Point of Contact: </a:t>
            </a:r>
          </a:p>
        </p:txBody>
      </p:sp>
    </p:spTree>
    <p:extLst>
      <p:ext uri="{BB962C8B-B14F-4D97-AF65-F5344CB8AC3E}">
        <p14:creationId xmlns:p14="http://schemas.microsoft.com/office/powerpoint/2010/main" val="14091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50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 y="4970"/>
            <a:ext cx="12115182" cy="1358693"/>
          </a:xfrm>
        </p:spPr>
        <p:txBody>
          <a:bodyPr>
            <a:normAutofit/>
          </a:bodyPr>
          <a:lstStyle/>
          <a:p>
            <a:pPr algn="ctr"/>
            <a:r>
              <a:rPr lang="en-US" sz="3200" b="1" dirty="0">
                <a:solidFill>
                  <a:srgbClr val="000000"/>
                </a:solidFill>
                <a:latin typeface="Times New Roman"/>
                <a:ea typeface="Calibri"/>
                <a:cs typeface="Calibri"/>
              </a:rPr>
              <a:t>G.I. BILL</a:t>
            </a:r>
            <a:br>
              <a:rPr lang="en-US" sz="3200" b="1" dirty="0">
                <a:solidFill>
                  <a:srgbClr val="000000"/>
                </a:solidFill>
                <a:latin typeface="Times New Roman"/>
                <a:ea typeface="Calibri"/>
                <a:cs typeface="Calibri"/>
              </a:rPr>
            </a:br>
            <a:r>
              <a:rPr lang="en-US" sz="2000" dirty="0">
                <a:solidFill>
                  <a:srgbClr val="000000"/>
                </a:solidFill>
                <a:latin typeface="Times New Roman"/>
                <a:ea typeface="Calibri"/>
                <a:cs typeface="Calibri"/>
              </a:rPr>
              <a:t>(cont.)</a:t>
            </a:r>
            <a:endParaRPr lang="en-US" sz="2000" i="0" dirty="0">
              <a:solidFill>
                <a:srgbClr val="000000"/>
              </a:solidFill>
              <a:latin typeface="Times New Roman"/>
              <a:ea typeface="Calibri"/>
              <a:cs typeface="Calibri"/>
            </a:endParaRPr>
          </a:p>
        </p:txBody>
      </p:sp>
      <p:sp>
        <p:nvSpPr>
          <p:cNvPr id="3" name="Content Placeholder 2"/>
          <p:cNvSpPr>
            <a:spLocks noGrp="1"/>
          </p:cNvSpPr>
          <p:nvPr>
            <p:ph idx="1"/>
          </p:nvPr>
        </p:nvSpPr>
        <p:spPr>
          <a:xfrm>
            <a:off x="1033670" y="1210586"/>
            <a:ext cx="10058400" cy="4943832"/>
          </a:xfrm>
        </p:spPr>
        <p:txBody>
          <a:bodyPr vert="horz" lIns="91440" tIns="45720" rIns="91440" bIns="45720" rtlCol="0" anchor="t">
            <a:normAutofit/>
          </a:bodyPr>
          <a:lstStyle/>
          <a:p>
            <a:pPr marL="0" indent="0">
              <a:buNone/>
            </a:pPr>
            <a:r>
              <a:rPr lang="en-US" sz="2000" dirty="0">
                <a:solidFill>
                  <a:srgbClr val="000000"/>
                </a:solidFill>
                <a:latin typeface="Times New Roman"/>
                <a:ea typeface="Calibri"/>
                <a:cs typeface="Calibri"/>
              </a:rPr>
              <a:t>The G.I. Bill is a series of programs that provides education and training benefits to eligible veterans and their families.  Administered by the Department of Veterans Affairs (VA), programs help cover the costs of colleges, graduate school, vocational training and apprenticeships.  </a:t>
            </a:r>
          </a:p>
          <a:p>
            <a:pPr lvl="1">
              <a:lnSpc>
                <a:spcPct val="100000"/>
              </a:lnSpc>
              <a:spcBef>
                <a:spcPts val="600"/>
              </a:spcBef>
            </a:pPr>
            <a:r>
              <a:rPr lang="en-US" sz="2000" b="0" i="0" dirty="0">
                <a:solidFill>
                  <a:srgbClr val="000000"/>
                </a:solidFill>
                <a:latin typeface="Times New Roman"/>
                <a:cs typeface="Times New Roman"/>
              </a:rPr>
              <a:t>Montgomery GI Bill Active Duty (MGIB-AD)</a:t>
            </a:r>
            <a:endParaRPr lang="en-US" sz="2000">
              <a:solidFill>
                <a:srgbClr val="92D050"/>
              </a:solidFill>
              <a:latin typeface="Times New Roman"/>
              <a:ea typeface="Tahoma"/>
              <a:cs typeface="Tahoma"/>
            </a:endParaRPr>
          </a:p>
          <a:p>
            <a:pPr lvl="1">
              <a:lnSpc>
                <a:spcPct val="100000"/>
              </a:lnSpc>
              <a:spcBef>
                <a:spcPts val="600"/>
              </a:spcBef>
            </a:pPr>
            <a:r>
              <a:rPr lang="en-US" sz="2000" b="0" i="0" dirty="0">
                <a:solidFill>
                  <a:srgbClr val="000000"/>
                </a:solidFill>
                <a:latin typeface="Times New Roman"/>
                <a:cs typeface="Times New Roman"/>
              </a:rPr>
              <a:t>Montgomery GI Bill Selected Reserve (MGIB-SR)</a:t>
            </a:r>
            <a:endParaRPr lang="en-US" sz="2000">
              <a:solidFill>
                <a:srgbClr val="92D050"/>
              </a:solidFill>
              <a:latin typeface="Times New Roman"/>
              <a:ea typeface="Tahoma"/>
              <a:cs typeface="Tahoma"/>
            </a:endParaRPr>
          </a:p>
          <a:p>
            <a:pPr lvl="1">
              <a:lnSpc>
                <a:spcPct val="100000"/>
              </a:lnSpc>
              <a:spcBef>
                <a:spcPts val="600"/>
              </a:spcBef>
              <a:spcAft>
                <a:spcPts val="1200"/>
              </a:spcAft>
            </a:pPr>
            <a:r>
              <a:rPr lang="en-US" sz="2000" b="0" i="0" dirty="0">
                <a:solidFill>
                  <a:srgbClr val="000000"/>
                </a:solidFill>
                <a:latin typeface="Times New Roman"/>
                <a:cs typeface="Times New Roman"/>
              </a:rPr>
              <a:t>Post-9/11 GI Bill (Chapter 33)</a:t>
            </a:r>
            <a:endParaRPr lang="en-US" sz="2000">
              <a:solidFill>
                <a:srgbClr val="92D050"/>
              </a:solidFill>
              <a:latin typeface="Times New Roman"/>
              <a:ea typeface="Tahoma"/>
              <a:cs typeface="Tahoma"/>
            </a:endParaRPr>
          </a:p>
          <a:p>
            <a:pPr marL="0" lvl="1" indent="0">
              <a:spcBef>
                <a:spcPts val="1200"/>
              </a:spcBef>
              <a:buNone/>
            </a:pPr>
            <a:r>
              <a:rPr lang="en-US" sz="2000" b="0" i="0" dirty="0">
                <a:solidFill>
                  <a:srgbClr val="000000"/>
                </a:solidFill>
                <a:latin typeface="Times New Roman"/>
                <a:cs typeface="Times New Roman"/>
              </a:rPr>
              <a:t>Helpful </a:t>
            </a:r>
            <a:r>
              <a:rPr lang="en-US" sz="2000" dirty="0">
                <a:solidFill>
                  <a:srgbClr val="000000"/>
                </a:solidFill>
                <a:latin typeface="Times New Roman"/>
                <a:cs typeface="Times New Roman"/>
              </a:rPr>
              <a:t>resources</a:t>
            </a:r>
            <a:r>
              <a:rPr lang="en-US" sz="2000" b="0" i="0" dirty="0">
                <a:solidFill>
                  <a:srgbClr val="000000"/>
                </a:solidFill>
                <a:latin typeface="Times New Roman"/>
                <a:cs typeface="Times New Roman"/>
              </a:rPr>
              <a:t>:</a:t>
            </a:r>
            <a:endParaRPr lang="en-US" sz="2000" dirty="0">
              <a:solidFill>
                <a:srgbClr val="92D050"/>
              </a:solidFill>
              <a:latin typeface="Times New Roman"/>
              <a:ea typeface="Tahoma"/>
              <a:cs typeface="Tahoma"/>
            </a:endParaRPr>
          </a:p>
          <a:p>
            <a:pPr lvl="1">
              <a:lnSpc>
                <a:spcPct val="100000"/>
              </a:lnSpc>
              <a:spcBef>
                <a:spcPts val="600"/>
              </a:spcBef>
            </a:pPr>
            <a:r>
              <a:rPr lang="en-US" sz="2000" b="0" i="0" dirty="0">
                <a:solidFill>
                  <a:srgbClr val="000000"/>
                </a:solidFill>
                <a:latin typeface="Times New Roman"/>
                <a:cs typeface="Times New Roman"/>
              </a:rPr>
              <a:t>Educational and career counseling </a:t>
            </a:r>
            <a:endParaRPr lang="en-US" sz="2000" dirty="0">
              <a:solidFill>
                <a:srgbClr val="92D050"/>
              </a:solidFill>
              <a:latin typeface="Times New Roman"/>
              <a:ea typeface="Tahoma"/>
              <a:cs typeface="Tahoma"/>
            </a:endParaRPr>
          </a:p>
          <a:p>
            <a:pPr marL="457200" lvl="1" indent="0">
              <a:lnSpc>
                <a:spcPct val="100000"/>
              </a:lnSpc>
              <a:spcBef>
                <a:spcPts val="600"/>
              </a:spcBef>
              <a:buNone/>
            </a:pPr>
            <a:r>
              <a:rPr lang="en-US" sz="2000" dirty="0">
                <a:solidFill>
                  <a:srgbClr val="000000"/>
                </a:solidFill>
                <a:latin typeface="Times New Roman"/>
                <a:ea typeface="+mn-lt"/>
                <a:cs typeface="+mn-lt"/>
                <a:hlinkClick r:id="rId3"/>
              </a:rPr>
              <a:t>https://www.va.gov/careers-employment/education-and-career-counseling/</a:t>
            </a:r>
            <a:endParaRPr lang="en-US" dirty="0">
              <a:latin typeface="Times New Roman"/>
            </a:endParaRPr>
          </a:p>
          <a:p>
            <a:pPr lvl="1">
              <a:lnSpc>
                <a:spcPct val="100000"/>
              </a:lnSpc>
              <a:spcBef>
                <a:spcPts val="600"/>
              </a:spcBef>
            </a:pPr>
            <a:r>
              <a:rPr lang="en-US" sz="2000" b="0" i="0" dirty="0">
                <a:solidFill>
                  <a:srgbClr val="000000"/>
                </a:solidFill>
                <a:latin typeface="Times New Roman"/>
                <a:cs typeface="Times New Roman"/>
              </a:rPr>
              <a:t>GI Bill Statement of Benefits </a:t>
            </a:r>
            <a:endParaRPr lang="en-US" sz="2000">
              <a:solidFill>
                <a:srgbClr val="92D050"/>
              </a:solidFill>
              <a:latin typeface="Times New Roman"/>
              <a:ea typeface="Tahoma"/>
              <a:cs typeface="Times New Roman"/>
            </a:endParaRPr>
          </a:p>
          <a:p>
            <a:pPr marL="457200" lvl="1" indent="0">
              <a:lnSpc>
                <a:spcPct val="100000"/>
              </a:lnSpc>
              <a:spcBef>
                <a:spcPts val="600"/>
              </a:spcBef>
              <a:buNone/>
            </a:pPr>
            <a:r>
              <a:rPr lang="en-US" sz="2000" dirty="0">
                <a:solidFill>
                  <a:srgbClr val="000000"/>
                </a:solidFill>
                <a:latin typeface="Times New Roman"/>
                <a:ea typeface="+mn-lt"/>
                <a:cs typeface="+mn-lt"/>
                <a:hlinkClick r:id="rId4"/>
              </a:rPr>
              <a:t>https://www.va.gov/education/about-gi-bill-benefits/</a:t>
            </a:r>
            <a:endParaRPr lang="en-US" dirty="0">
              <a:latin typeface="Times New Roman"/>
            </a:endParaRPr>
          </a:p>
          <a:p>
            <a:pPr lvl="1">
              <a:lnSpc>
                <a:spcPct val="100000"/>
              </a:lnSpc>
              <a:spcBef>
                <a:spcPts val="600"/>
              </a:spcBef>
            </a:pPr>
            <a:r>
              <a:rPr lang="en-US" sz="2000" b="0" i="0" dirty="0">
                <a:solidFill>
                  <a:srgbClr val="000000"/>
                </a:solidFill>
                <a:latin typeface="Times New Roman"/>
                <a:cs typeface="Times New Roman"/>
              </a:rPr>
              <a:t>GI Bill Comparison Tool</a:t>
            </a:r>
            <a:endParaRPr lang="en-US" sz="2000" dirty="0">
              <a:solidFill>
                <a:srgbClr val="92D050"/>
              </a:solidFill>
              <a:latin typeface="Times New Roman"/>
              <a:ea typeface="Tahoma"/>
              <a:cs typeface="Times New Roman"/>
            </a:endParaRPr>
          </a:p>
          <a:p>
            <a:pPr marL="457200" lvl="1" indent="0">
              <a:lnSpc>
                <a:spcPct val="100000"/>
              </a:lnSpc>
              <a:spcBef>
                <a:spcPts val="600"/>
              </a:spcBef>
              <a:buNone/>
            </a:pPr>
            <a:r>
              <a:rPr lang="en-US" sz="2000" dirty="0">
                <a:latin typeface="Times New Roman"/>
                <a:ea typeface="+mn-lt"/>
                <a:cs typeface="+mn-lt"/>
                <a:hlinkClick r:id="rId5"/>
              </a:rPr>
              <a:t>https://www.va.gov/education/gi-bill-comparison-tool/</a:t>
            </a:r>
            <a:endParaRPr lang="en-US" dirty="0">
              <a:latin typeface="Times New Roman"/>
            </a:endParaRPr>
          </a:p>
          <a:p>
            <a:pPr lvl="1">
              <a:spcBef>
                <a:spcPts val="1000"/>
              </a:spcBef>
            </a:pPr>
            <a:endParaRPr lang="en-US" sz="1800">
              <a:latin typeface="Aptos" panose="02110004020202020204"/>
            </a:endParaRPr>
          </a:p>
        </p:txBody>
      </p:sp>
      <p:pic>
        <p:nvPicPr>
          <p:cNvPr id="5" name="Picture 4" descr="Logo, company name&#10;&#10;AI-generated content may be incorrect.">
            <a:extLst>
              <a:ext uri="{FF2B5EF4-FFF2-40B4-BE49-F238E27FC236}">
                <a16:creationId xmlns:a16="http://schemas.microsoft.com/office/drawing/2014/main" id="{243B4E89-1017-FCBB-1D70-450A7123D74E}"/>
              </a:ext>
            </a:extLst>
          </p:cNvPr>
          <p:cNvPicPr>
            <a:picLocks noChangeAspect="1"/>
          </p:cNvPicPr>
          <p:nvPr/>
        </p:nvPicPr>
        <p:blipFill>
          <a:blip r:embed="rId6"/>
          <a:stretch>
            <a:fillRect/>
          </a:stretch>
        </p:blipFill>
        <p:spPr>
          <a:xfrm>
            <a:off x="10110305" y="4185478"/>
            <a:ext cx="1744870" cy="1744870"/>
          </a:xfrm>
          <a:prstGeom prst="rect">
            <a:avLst/>
          </a:prstGeom>
        </p:spPr>
      </p:pic>
    </p:spTree>
    <p:extLst>
      <p:ext uri="{BB962C8B-B14F-4D97-AF65-F5344CB8AC3E}">
        <p14:creationId xmlns:p14="http://schemas.microsoft.com/office/powerpoint/2010/main" val="398296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6226D-BFB0-31F1-FD29-5F4C32FD66A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C1A0F-B77B-98F2-3720-3165FDEF0D27}"/>
              </a:ext>
            </a:extLst>
          </p:cNvPr>
          <p:cNvSpPr>
            <a:spLocks noGrp="1"/>
          </p:cNvSpPr>
          <p:nvPr>
            <p:ph idx="1"/>
          </p:nvPr>
        </p:nvSpPr>
        <p:spPr>
          <a:xfrm>
            <a:off x="1033669" y="1112078"/>
            <a:ext cx="10058400" cy="4642854"/>
          </a:xfrm>
        </p:spPr>
        <p:txBody>
          <a:bodyPr vert="horz" lIns="91440" tIns="45720" rIns="91440" bIns="45720" rtlCol="0" anchor="t">
            <a:noAutofit/>
          </a:bodyPr>
          <a:lstStyle/>
          <a:p>
            <a:pPr marL="0" lvl="1" indent="0">
              <a:lnSpc>
                <a:spcPct val="100000"/>
              </a:lnSpc>
              <a:spcBef>
                <a:spcPts val="0"/>
              </a:spcBef>
              <a:buNone/>
            </a:pPr>
            <a:r>
              <a:rPr lang="en-US" sz="2000" b="1" dirty="0">
                <a:solidFill>
                  <a:srgbClr val="000000"/>
                </a:solidFill>
                <a:latin typeface="Times New Roman"/>
                <a:cs typeface="Times New Roman"/>
              </a:rPr>
              <a:t>Character of Discharge and Eligibility:</a:t>
            </a:r>
            <a:endParaRPr lang="en-US" b="1" dirty="0"/>
          </a:p>
          <a:p>
            <a:pPr marL="1143000" lvl="3" indent="0">
              <a:lnSpc>
                <a:spcPct val="100000"/>
              </a:lnSpc>
              <a:spcBef>
                <a:spcPts val="0"/>
              </a:spcBef>
            </a:pPr>
            <a:r>
              <a:rPr lang="en-US" sz="1600" dirty="0">
                <a:solidFill>
                  <a:srgbClr val="000000"/>
                </a:solidFill>
                <a:latin typeface="Times New Roman"/>
                <a:cs typeface="Times New Roman"/>
              </a:rPr>
              <a:t>You must have received an HONORABLE discharge to be eligible for these programs: </a:t>
            </a:r>
            <a:endParaRPr lang="en-US" sz="1600"/>
          </a:p>
          <a:p>
            <a:pPr marL="0" lvl="1" indent="0">
              <a:lnSpc>
                <a:spcPct val="100000"/>
              </a:lnSpc>
              <a:spcBef>
                <a:spcPts val="1000"/>
              </a:spcBef>
              <a:buNone/>
            </a:pPr>
            <a:r>
              <a:rPr lang="en-US" sz="1800" b="1" dirty="0">
                <a:solidFill>
                  <a:srgbClr val="000000"/>
                </a:solidFill>
                <a:latin typeface="Times New Roman"/>
                <a:cs typeface="Times New Roman"/>
              </a:rPr>
              <a:t>Service Requirements: </a:t>
            </a:r>
          </a:p>
          <a:p>
            <a:pPr lvl="1">
              <a:lnSpc>
                <a:spcPct val="100000"/>
              </a:lnSpc>
              <a:spcBef>
                <a:spcPts val="0"/>
              </a:spcBef>
            </a:pPr>
            <a:r>
              <a:rPr lang="en-US" sz="2000" b="0" i="0" dirty="0">
                <a:solidFill>
                  <a:srgbClr val="000000"/>
                </a:solidFill>
                <a:latin typeface="Times New Roman"/>
                <a:cs typeface="Times New Roman"/>
              </a:rPr>
              <a:t>Post-9/11 GI Bill</a:t>
            </a:r>
            <a:r>
              <a:rPr lang="en-US" sz="2000" dirty="0">
                <a:solidFill>
                  <a:srgbClr val="000000"/>
                </a:solidFill>
                <a:latin typeface="Times New Roman"/>
                <a:cs typeface="Times New Roman"/>
              </a:rPr>
              <a:t>:</a:t>
            </a:r>
            <a:endParaRPr lang="en-US" sz="2000" dirty="0">
              <a:latin typeface="Times New Roman"/>
              <a:cs typeface="Times New Roman"/>
            </a:endParaRPr>
          </a:p>
          <a:p>
            <a:pPr lvl="2">
              <a:lnSpc>
                <a:spcPct val="100000"/>
              </a:lnSpc>
              <a:spcBef>
                <a:spcPts val="0"/>
              </a:spcBef>
            </a:pPr>
            <a:r>
              <a:rPr lang="en-US" sz="1600" b="0" i="0" dirty="0">
                <a:solidFill>
                  <a:srgbClr val="000000"/>
                </a:solidFill>
                <a:latin typeface="Times New Roman"/>
                <a:cs typeface="Times New Roman"/>
              </a:rPr>
              <a:t>Started service on or after September 11, 2001. </a:t>
            </a:r>
            <a:endParaRPr lang="en-US" sz="1600">
              <a:latin typeface="Times New Roman"/>
              <a:ea typeface="Tahoma"/>
              <a:cs typeface="Times New Roman"/>
            </a:endParaRPr>
          </a:p>
          <a:p>
            <a:pPr lvl="2">
              <a:lnSpc>
                <a:spcPct val="100000"/>
              </a:lnSpc>
              <a:spcBef>
                <a:spcPts val="0"/>
              </a:spcBef>
            </a:pPr>
            <a:r>
              <a:rPr lang="en-US" sz="1600" b="0" i="0" dirty="0">
                <a:solidFill>
                  <a:srgbClr val="000000"/>
                </a:solidFill>
                <a:latin typeface="Times New Roman"/>
                <a:cs typeface="Times New Roman"/>
              </a:rPr>
              <a:t>Served for at least 90 days total on active duty, or</a:t>
            </a:r>
            <a:endParaRPr lang="en-US" sz="1600">
              <a:latin typeface="Times New Roman"/>
              <a:ea typeface="Tahoma"/>
              <a:cs typeface="Times New Roman"/>
            </a:endParaRPr>
          </a:p>
          <a:p>
            <a:pPr lvl="2">
              <a:lnSpc>
                <a:spcPct val="100000"/>
              </a:lnSpc>
              <a:spcBef>
                <a:spcPts val="0"/>
              </a:spcBef>
            </a:pPr>
            <a:r>
              <a:rPr lang="en-US" sz="1600" b="0" i="0" dirty="0">
                <a:solidFill>
                  <a:srgbClr val="000000"/>
                </a:solidFill>
                <a:latin typeface="Times New Roman"/>
                <a:cs typeface="Times New Roman"/>
              </a:rPr>
              <a:t>Served for at least 30 days on active duty, without a break, and were honorably discharged with a service-connected disability, </a:t>
            </a:r>
            <a:r>
              <a:rPr lang="en-US" sz="1600" dirty="0">
                <a:solidFill>
                  <a:srgbClr val="000000"/>
                </a:solidFill>
                <a:latin typeface="Times New Roman"/>
                <a:cs typeface="Times New Roman"/>
              </a:rPr>
              <a:t>or received</a:t>
            </a:r>
            <a:r>
              <a:rPr lang="en-US" sz="1600" b="0" i="0" dirty="0">
                <a:solidFill>
                  <a:srgbClr val="000000"/>
                </a:solidFill>
                <a:latin typeface="Times New Roman"/>
                <a:cs typeface="Times New Roman"/>
              </a:rPr>
              <a:t> a Purple Heart</a:t>
            </a:r>
            <a:endParaRPr lang="en-US" sz="1600" b="1">
              <a:latin typeface="Times New Roman"/>
              <a:cs typeface="Times New Roman"/>
            </a:endParaRPr>
          </a:p>
          <a:p>
            <a:pPr lvl="1">
              <a:lnSpc>
                <a:spcPct val="100000"/>
              </a:lnSpc>
              <a:spcBef>
                <a:spcPts val="0"/>
              </a:spcBef>
            </a:pPr>
            <a:r>
              <a:rPr lang="en-US" sz="2000" b="0" i="0" dirty="0">
                <a:solidFill>
                  <a:srgbClr val="000000"/>
                </a:solidFill>
                <a:latin typeface="Times New Roman"/>
                <a:cs typeface="Times New Roman"/>
              </a:rPr>
              <a:t>MGIB-AD</a:t>
            </a:r>
            <a:r>
              <a:rPr lang="en-US" sz="2000" dirty="0">
                <a:solidFill>
                  <a:srgbClr val="000000"/>
                </a:solidFill>
                <a:latin typeface="Times New Roman"/>
                <a:cs typeface="Times New Roman"/>
              </a:rPr>
              <a:t>:</a:t>
            </a:r>
            <a:endParaRPr lang="en-US" sz="2000" b="0" i="0" dirty="0">
              <a:solidFill>
                <a:srgbClr val="000000"/>
              </a:solidFill>
              <a:latin typeface="Times New Roman"/>
              <a:ea typeface="Calibri"/>
              <a:cs typeface="Times New Roman"/>
            </a:endParaRPr>
          </a:p>
          <a:p>
            <a:pPr lvl="2">
              <a:lnSpc>
                <a:spcPct val="100000"/>
              </a:lnSpc>
              <a:spcBef>
                <a:spcPts val="0"/>
              </a:spcBef>
            </a:pPr>
            <a:r>
              <a:rPr lang="en-US" sz="1600" b="0" i="0" dirty="0">
                <a:solidFill>
                  <a:srgbClr val="000000"/>
                </a:solidFill>
                <a:latin typeface="Times New Roman"/>
                <a:cs typeface="Times New Roman"/>
              </a:rPr>
              <a:t>The required service start date depends on certain factors, like when you served on active duty and whether your military pay decreased. </a:t>
            </a:r>
            <a:endParaRPr lang="en-US" sz="1600">
              <a:latin typeface="Times New Roman"/>
              <a:ea typeface="Tahoma"/>
              <a:cs typeface="Times New Roman"/>
            </a:endParaRPr>
          </a:p>
          <a:p>
            <a:pPr lvl="2">
              <a:lnSpc>
                <a:spcPct val="100000"/>
              </a:lnSpc>
              <a:spcBef>
                <a:spcPts val="0"/>
              </a:spcBef>
            </a:pPr>
            <a:r>
              <a:rPr lang="en-US" sz="1600" b="0" i="0" dirty="0">
                <a:solidFill>
                  <a:srgbClr val="000000"/>
                </a:solidFill>
                <a:latin typeface="Times New Roman"/>
                <a:cs typeface="Times New Roman"/>
              </a:rPr>
              <a:t>You must have served between 2 and 4 years. The minimum amount of time you must have served depends on other factors.</a:t>
            </a:r>
            <a:r>
              <a:rPr lang="en-US" sz="1800" b="0" i="0" dirty="0">
                <a:solidFill>
                  <a:srgbClr val="000000"/>
                </a:solidFill>
                <a:latin typeface="Times New Roman"/>
                <a:cs typeface="Times New Roman"/>
              </a:rPr>
              <a:t> </a:t>
            </a:r>
            <a:endParaRPr lang="en-US" sz="1800">
              <a:latin typeface="Times New Roman"/>
              <a:cs typeface="Times New Roman"/>
            </a:endParaRPr>
          </a:p>
          <a:p>
            <a:pPr lvl="1">
              <a:lnSpc>
                <a:spcPct val="100000"/>
              </a:lnSpc>
              <a:spcBef>
                <a:spcPts val="0"/>
              </a:spcBef>
            </a:pPr>
            <a:r>
              <a:rPr lang="en-US" sz="2000" b="0" i="0" dirty="0">
                <a:solidFill>
                  <a:srgbClr val="000000"/>
                </a:solidFill>
                <a:latin typeface="Times New Roman"/>
                <a:cs typeface="Times New Roman"/>
              </a:rPr>
              <a:t>MGIB-SR</a:t>
            </a:r>
            <a:r>
              <a:rPr lang="en-US" sz="2000" dirty="0">
                <a:solidFill>
                  <a:srgbClr val="000000"/>
                </a:solidFill>
                <a:latin typeface="Times New Roman"/>
                <a:cs typeface="Times New Roman"/>
              </a:rPr>
              <a:t>: </a:t>
            </a:r>
            <a:endParaRPr lang="en-US" sz="2000" b="0" i="0" dirty="0">
              <a:solidFill>
                <a:srgbClr val="000000"/>
              </a:solidFill>
              <a:latin typeface="Times New Roman"/>
              <a:ea typeface="Calibri"/>
              <a:cs typeface="Times New Roman"/>
            </a:endParaRPr>
          </a:p>
          <a:p>
            <a:pPr lvl="2">
              <a:lnSpc>
                <a:spcPct val="100000"/>
              </a:lnSpc>
              <a:spcBef>
                <a:spcPts val="0"/>
              </a:spcBef>
            </a:pPr>
            <a:r>
              <a:rPr lang="en-US" sz="1600" b="0" i="0" dirty="0">
                <a:solidFill>
                  <a:srgbClr val="000000"/>
                </a:solidFill>
                <a:latin typeface="Times New Roman"/>
                <a:ea typeface="Tahoma"/>
                <a:cs typeface="Tahoma"/>
              </a:rPr>
              <a:t>Eligible service period after June 30, 1985 (Some types of training after September 30, 1990)</a:t>
            </a:r>
            <a:endParaRPr lang="en-US" sz="1600">
              <a:latin typeface="Times New Roman"/>
              <a:cs typeface="Times New Roman"/>
            </a:endParaRPr>
          </a:p>
          <a:p>
            <a:pPr lvl="2">
              <a:lnSpc>
                <a:spcPct val="100000"/>
              </a:lnSpc>
              <a:spcBef>
                <a:spcPts val="0"/>
              </a:spcBef>
            </a:pPr>
            <a:r>
              <a:rPr lang="en-US" sz="1600" b="0" i="0" dirty="0">
                <a:solidFill>
                  <a:srgbClr val="000000"/>
                </a:solidFill>
                <a:latin typeface="Times New Roman"/>
                <a:cs typeface="Times New Roman"/>
              </a:rPr>
              <a:t>Agreed to serve 6 years in the Selected Reserve, or</a:t>
            </a:r>
            <a:endParaRPr lang="en-US" sz="1600">
              <a:latin typeface="Times New Roman"/>
              <a:ea typeface="Tahoma"/>
              <a:cs typeface="Times New Roman"/>
            </a:endParaRPr>
          </a:p>
          <a:p>
            <a:pPr lvl="2">
              <a:lnSpc>
                <a:spcPct val="100000"/>
              </a:lnSpc>
              <a:spcBef>
                <a:spcPts val="0"/>
              </a:spcBef>
            </a:pPr>
            <a:r>
              <a:rPr lang="en-US" sz="1600" b="0" i="0" dirty="0">
                <a:solidFill>
                  <a:srgbClr val="000000"/>
                </a:solidFill>
                <a:latin typeface="Times New Roman"/>
                <a:cs typeface="Times New Roman"/>
              </a:rPr>
              <a:t>Officer in the Selected Reserve agreed to serve 6 years in addition to initial service</a:t>
            </a:r>
            <a:r>
              <a:rPr lang="en-US" sz="1800" b="0" i="0" dirty="0">
                <a:solidFill>
                  <a:srgbClr val="000000"/>
                </a:solidFill>
                <a:latin typeface="Times New Roman"/>
                <a:cs typeface="Times New Roman"/>
              </a:rPr>
              <a:t> obligation</a:t>
            </a:r>
            <a:r>
              <a:rPr lang="en-US" sz="1800" dirty="0">
                <a:solidFill>
                  <a:srgbClr val="000000"/>
                </a:solidFill>
                <a:latin typeface="Times New Roman"/>
                <a:cs typeface="Times New Roman"/>
              </a:rPr>
              <a:t>.</a:t>
            </a:r>
            <a:endParaRPr lang="en-US" sz="1800" dirty="0">
              <a:latin typeface="Times New Roman"/>
              <a:ea typeface="Tahoma"/>
              <a:cs typeface="Times New Roman"/>
            </a:endParaRPr>
          </a:p>
        </p:txBody>
      </p:sp>
      <p:sp>
        <p:nvSpPr>
          <p:cNvPr id="7" name="Title 1">
            <a:extLst>
              <a:ext uri="{FF2B5EF4-FFF2-40B4-BE49-F238E27FC236}">
                <a16:creationId xmlns:a16="http://schemas.microsoft.com/office/drawing/2014/main" id="{AA4FA41D-F937-7B46-F5C2-02572785CF7B}"/>
              </a:ext>
            </a:extLst>
          </p:cNvPr>
          <p:cNvSpPr>
            <a:spLocks noGrp="1"/>
          </p:cNvSpPr>
          <p:nvPr>
            <p:ph type="title"/>
          </p:nvPr>
        </p:nvSpPr>
        <p:spPr>
          <a:xfrm>
            <a:off x="-243" y="4970"/>
            <a:ext cx="12115182" cy="1358693"/>
          </a:xfrm>
        </p:spPr>
        <p:txBody>
          <a:bodyPr>
            <a:normAutofit/>
          </a:bodyPr>
          <a:lstStyle/>
          <a:p>
            <a:pPr algn="ctr"/>
            <a:r>
              <a:rPr lang="en-US" sz="3200" b="1" dirty="0">
                <a:solidFill>
                  <a:srgbClr val="000000"/>
                </a:solidFill>
                <a:latin typeface="Times New Roman"/>
                <a:ea typeface="Calibri"/>
                <a:cs typeface="Calibri"/>
              </a:rPr>
              <a:t>G.I. BILL</a:t>
            </a:r>
            <a:br>
              <a:rPr lang="en-US" sz="3200" b="1" dirty="0">
                <a:solidFill>
                  <a:srgbClr val="000000"/>
                </a:solidFill>
                <a:latin typeface="Times New Roman"/>
                <a:ea typeface="Calibri"/>
                <a:cs typeface="Calibri"/>
              </a:rPr>
            </a:br>
            <a:r>
              <a:rPr lang="en-US" sz="2000" dirty="0">
                <a:solidFill>
                  <a:srgbClr val="000000"/>
                </a:solidFill>
                <a:latin typeface="Times New Roman"/>
                <a:ea typeface="Calibri"/>
                <a:cs typeface="Calibri"/>
              </a:rPr>
              <a:t>(cont.)</a:t>
            </a:r>
            <a:endParaRPr lang="en-US" sz="2000" i="0" dirty="0">
              <a:solidFill>
                <a:srgbClr val="000000"/>
              </a:solidFill>
              <a:latin typeface="Times New Roman"/>
              <a:ea typeface="Calibri"/>
              <a:cs typeface="Calibri"/>
            </a:endParaRPr>
          </a:p>
        </p:txBody>
      </p:sp>
      <p:pic>
        <p:nvPicPr>
          <p:cNvPr id="9" name="Picture 8" descr="Logo, company name&#10;&#10;AI-generated content may be incorrect.">
            <a:extLst>
              <a:ext uri="{FF2B5EF4-FFF2-40B4-BE49-F238E27FC236}">
                <a16:creationId xmlns:a16="http://schemas.microsoft.com/office/drawing/2014/main" id="{806CB173-38DC-E2D0-17AB-FC05889E5020}"/>
              </a:ext>
            </a:extLst>
          </p:cNvPr>
          <p:cNvPicPr>
            <a:picLocks noChangeAspect="1"/>
          </p:cNvPicPr>
          <p:nvPr/>
        </p:nvPicPr>
        <p:blipFill>
          <a:blip r:embed="rId3"/>
          <a:srcRect t="15094" b="629"/>
          <a:stretch>
            <a:fillRect/>
          </a:stretch>
        </p:blipFill>
        <p:spPr>
          <a:xfrm>
            <a:off x="10110305" y="4450522"/>
            <a:ext cx="1744870" cy="1470522"/>
          </a:xfrm>
          <a:prstGeom prst="rect">
            <a:avLst/>
          </a:prstGeom>
        </p:spPr>
      </p:pic>
    </p:spTree>
    <p:extLst>
      <p:ext uri="{BB962C8B-B14F-4D97-AF65-F5344CB8AC3E}">
        <p14:creationId xmlns:p14="http://schemas.microsoft.com/office/powerpoint/2010/main" val="283830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96D37-BB6B-6486-9779-DE7E1C1EF1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521929-4D72-BDE3-07AF-5340CC646805}"/>
              </a:ext>
            </a:extLst>
          </p:cNvPr>
          <p:cNvSpPr>
            <a:spLocks noGrp="1"/>
          </p:cNvSpPr>
          <p:nvPr>
            <p:ph idx="1"/>
          </p:nvPr>
        </p:nvSpPr>
        <p:spPr>
          <a:xfrm>
            <a:off x="1033670" y="1188499"/>
            <a:ext cx="10058400" cy="4943832"/>
          </a:xfrm>
        </p:spPr>
        <p:txBody>
          <a:bodyPr vert="horz" lIns="91440" tIns="45720" rIns="91440" bIns="45720" rtlCol="0" anchor="t">
            <a:normAutofit/>
          </a:bodyPr>
          <a:lstStyle/>
          <a:p>
            <a:pPr marL="457200" lvl="1" indent="0">
              <a:spcBef>
                <a:spcPts val="1000"/>
              </a:spcBef>
              <a:buNone/>
            </a:pPr>
            <a:r>
              <a:rPr lang="en-US" sz="2000" b="1" dirty="0">
                <a:solidFill>
                  <a:srgbClr val="000000"/>
                </a:solidFill>
                <a:latin typeface="Times New Roman"/>
                <a:ea typeface="Calibri"/>
                <a:cs typeface="Calibri"/>
              </a:rPr>
              <a:t>Months of Benefits:</a:t>
            </a:r>
          </a:p>
          <a:p>
            <a:pPr lvl="1">
              <a:spcBef>
                <a:spcPts val="1000"/>
              </a:spcBef>
            </a:pPr>
            <a:r>
              <a:rPr lang="en-US" sz="2000" b="0" i="0" dirty="0">
                <a:solidFill>
                  <a:srgbClr val="000000"/>
                </a:solidFill>
                <a:latin typeface="Times New Roman"/>
                <a:cs typeface="Times New Roman"/>
              </a:rPr>
              <a:t>You may be eligible to get up to 36 months of benefits from </a:t>
            </a:r>
            <a:r>
              <a:rPr lang="en-US" sz="2000" dirty="0">
                <a:solidFill>
                  <a:srgbClr val="000000"/>
                </a:solidFill>
                <a:latin typeface="Times New Roman"/>
                <a:cs typeface="Times New Roman"/>
              </a:rPr>
              <a:t>one </a:t>
            </a:r>
            <a:r>
              <a:rPr lang="en-US" sz="2000" b="0" i="0" dirty="0">
                <a:solidFill>
                  <a:srgbClr val="000000"/>
                </a:solidFill>
                <a:latin typeface="Times New Roman"/>
                <a:cs typeface="Times New Roman"/>
              </a:rPr>
              <a:t>education program:</a:t>
            </a:r>
            <a:endParaRPr lang="en-US" sz="2000" b="1">
              <a:latin typeface="Times New Roman"/>
              <a:cs typeface="Times New Roman"/>
            </a:endParaRPr>
          </a:p>
          <a:p>
            <a:pPr lvl="2">
              <a:spcBef>
                <a:spcPts val="1000"/>
              </a:spcBef>
            </a:pPr>
            <a:r>
              <a:rPr lang="en-US" b="0" i="0" dirty="0">
                <a:solidFill>
                  <a:srgbClr val="000000"/>
                </a:solidFill>
                <a:latin typeface="Times New Roman"/>
                <a:cs typeface="Times New Roman"/>
              </a:rPr>
              <a:t>Post-9/11 GI Bill</a:t>
            </a:r>
            <a:endParaRPr lang="en-US" dirty="0">
              <a:latin typeface="Times New Roman"/>
              <a:cs typeface="Times New Roman"/>
            </a:endParaRPr>
          </a:p>
          <a:p>
            <a:pPr lvl="2">
              <a:spcBef>
                <a:spcPts val="1000"/>
              </a:spcBef>
            </a:pPr>
            <a:r>
              <a:rPr lang="en-US" b="0" i="0" dirty="0">
                <a:solidFill>
                  <a:srgbClr val="000000"/>
                </a:solidFill>
                <a:latin typeface="Times New Roman"/>
                <a:cs typeface="Times New Roman"/>
              </a:rPr>
              <a:t>MGIB-AD</a:t>
            </a:r>
            <a:endParaRPr lang="en-US" b="1">
              <a:latin typeface="Times New Roman"/>
              <a:ea typeface="Tahoma"/>
              <a:cs typeface="Times New Roman"/>
            </a:endParaRPr>
          </a:p>
          <a:p>
            <a:pPr lvl="2">
              <a:spcBef>
                <a:spcPts val="1000"/>
              </a:spcBef>
            </a:pPr>
            <a:r>
              <a:rPr lang="en-US" b="0" i="0" dirty="0">
                <a:solidFill>
                  <a:srgbClr val="000000"/>
                </a:solidFill>
                <a:latin typeface="Times New Roman"/>
                <a:cs typeface="Times New Roman"/>
              </a:rPr>
              <a:t>MGIB-SR</a:t>
            </a:r>
            <a:endParaRPr lang="en-US" dirty="0">
              <a:latin typeface="Times New Roman"/>
              <a:cs typeface="Times New Roman"/>
            </a:endParaRPr>
          </a:p>
          <a:p>
            <a:pPr lvl="1">
              <a:spcBef>
                <a:spcPts val="1200"/>
              </a:spcBef>
            </a:pPr>
            <a:r>
              <a:rPr lang="en-US" sz="2000" b="0" i="0" dirty="0">
                <a:solidFill>
                  <a:srgbClr val="000000"/>
                </a:solidFill>
                <a:latin typeface="Times New Roman"/>
                <a:cs typeface="Times New Roman"/>
              </a:rPr>
              <a:t>You can use only 1 of these education benefits for a single period of service</a:t>
            </a:r>
            <a:r>
              <a:rPr lang="en-US" sz="2000" dirty="0">
                <a:solidFill>
                  <a:srgbClr val="000000"/>
                </a:solidFill>
                <a:latin typeface="Times New Roman"/>
                <a:cs typeface="Times New Roman"/>
              </a:rPr>
              <a:t>.</a:t>
            </a:r>
            <a:endParaRPr lang="en-US" sz="2000" dirty="0">
              <a:latin typeface="Times New Roman"/>
              <a:ea typeface="Tahoma"/>
              <a:cs typeface="Times New Roman"/>
            </a:endParaRPr>
          </a:p>
          <a:p>
            <a:pPr lvl="1">
              <a:spcBef>
                <a:spcPts val="1000"/>
              </a:spcBef>
            </a:pPr>
            <a:r>
              <a:rPr lang="en-US" sz="2000" b="0" i="0" dirty="0">
                <a:solidFill>
                  <a:srgbClr val="000000"/>
                </a:solidFill>
                <a:latin typeface="Times New Roman"/>
                <a:cs typeface="Times New Roman"/>
              </a:rPr>
              <a:t>Note: In certain situations, you may be eligible for more than</a:t>
            </a:r>
            <a:r>
              <a:rPr lang="en-US" sz="2000" dirty="0">
                <a:solidFill>
                  <a:srgbClr val="000000"/>
                </a:solidFill>
                <a:latin typeface="Times New Roman"/>
                <a:cs typeface="Times New Roman"/>
              </a:rPr>
              <a:t> one</a:t>
            </a:r>
            <a:r>
              <a:rPr lang="en-US" sz="2000" b="0" i="0" dirty="0">
                <a:solidFill>
                  <a:srgbClr val="000000"/>
                </a:solidFill>
                <a:latin typeface="Times New Roman"/>
                <a:cs typeface="Times New Roman"/>
              </a:rPr>
              <a:t> education benefit. But you can only get a maximum of 48 months of combined education benefits. If you need help figuring out how many months of benefits you can get, contact VA for more information.</a:t>
            </a:r>
            <a:endParaRPr lang="en-US" sz="1400" dirty="0">
              <a:latin typeface="Times New Roman"/>
              <a:ea typeface="Tahoma"/>
              <a:cs typeface="Times New Roman"/>
            </a:endParaRPr>
          </a:p>
        </p:txBody>
      </p:sp>
      <p:sp>
        <p:nvSpPr>
          <p:cNvPr id="5" name="Title 1">
            <a:extLst>
              <a:ext uri="{FF2B5EF4-FFF2-40B4-BE49-F238E27FC236}">
                <a16:creationId xmlns:a16="http://schemas.microsoft.com/office/drawing/2014/main" id="{086E3AEF-4CA9-5A1F-EBEC-26C326668E1B}"/>
              </a:ext>
            </a:extLst>
          </p:cNvPr>
          <p:cNvSpPr txBox="1">
            <a:spLocks/>
          </p:cNvSpPr>
          <p:nvPr/>
        </p:nvSpPr>
        <p:spPr>
          <a:xfrm>
            <a:off x="-243" y="4970"/>
            <a:ext cx="12115182"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ea typeface="Calibri"/>
                <a:cs typeface="Calibri"/>
              </a:rPr>
              <a:t>G.I. BILL</a:t>
            </a:r>
          </a:p>
          <a:p>
            <a:pPr algn="ctr"/>
            <a:r>
              <a:rPr lang="en-US" sz="2000" dirty="0">
                <a:solidFill>
                  <a:srgbClr val="000000"/>
                </a:solidFill>
                <a:latin typeface="Times New Roman"/>
                <a:ea typeface="Calibri"/>
                <a:cs typeface="Calibri"/>
              </a:rPr>
              <a:t>(cont.)</a:t>
            </a:r>
          </a:p>
        </p:txBody>
      </p:sp>
      <p:pic>
        <p:nvPicPr>
          <p:cNvPr id="7" name="Picture 6" descr="Logo, company name&#10;&#10;AI-generated content may be incorrect.">
            <a:extLst>
              <a:ext uri="{FF2B5EF4-FFF2-40B4-BE49-F238E27FC236}">
                <a16:creationId xmlns:a16="http://schemas.microsoft.com/office/drawing/2014/main" id="{06DEA2E5-65CC-9976-D3A8-B08F64586FEC}"/>
              </a:ext>
            </a:extLst>
          </p:cNvPr>
          <p:cNvPicPr>
            <a:picLocks noChangeAspect="1"/>
          </p:cNvPicPr>
          <p:nvPr/>
        </p:nvPicPr>
        <p:blipFill>
          <a:blip r:embed="rId3"/>
          <a:srcRect t="15094" b="629"/>
          <a:stretch>
            <a:fillRect/>
          </a:stretch>
        </p:blipFill>
        <p:spPr>
          <a:xfrm>
            <a:off x="10110305" y="4450522"/>
            <a:ext cx="1744870" cy="1470522"/>
          </a:xfrm>
          <a:prstGeom prst="rect">
            <a:avLst/>
          </a:prstGeom>
        </p:spPr>
      </p:pic>
    </p:spTree>
    <p:extLst>
      <p:ext uri="{BB962C8B-B14F-4D97-AF65-F5344CB8AC3E}">
        <p14:creationId xmlns:p14="http://schemas.microsoft.com/office/powerpoint/2010/main" val="223364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68C42-B25E-9D27-96BD-064A6277CB7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FC512-FD76-5BF2-49FC-FC029F40BBB9}"/>
              </a:ext>
            </a:extLst>
          </p:cNvPr>
          <p:cNvSpPr>
            <a:spLocks noGrp="1"/>
          </p:cNvSpPr>
          <p:nvPr>
            <p:ph idx="1"/>
          </p:nvPr>
        </p:nvSpPr>
        <p:spPr>
          <a:xfrm>
            <a:off x="1066800" y="1221629"/>
            <a:ext cx="10058400" cy="4943832"/>
          </a:xfrm>
        </p:spPr>
        <p:txBody>
          <a:bodyPr vert="horz" lIns="91440" tIns="45720" rIns="91440" bIns="45720" rtlCol="0" anchor="t">
            <a:normAutofit/>
          </a:bodyPr>
          <a:lstStyle/>
          <a:p>
            <a:pPr marL="457200" lvl="1" indent="0">
              <a:lnSpc>
                <a:spcPct val="100000"/>
              </a:lnSpc>
              <a:spcBef>
                <a:spcPts val="0"/>
              </a:spcBef>
              <a:buNone/>
            </a:pPr>
            <a:r>
              <a:rPr lang="en-US" sz="2000" b="1" dirty="0">
                <a:solidFill>
                  <a:srgbClr val="000000"/>
                </a:solidFill>
                <a:latin typeface="Times New Roman"/>
                <a:ea typeface="Calibri"/>
                <a:cs typeface="Calibri"/>
              </a:rPr>
              <a:t>Post Separation time requirement to use benefits:</a:t>
            </a:r>
          </a:p>
          <a:p>
            <a:pPr lvl="2">
              <a:lnSpc>
                <a:spcPct val="100000"/>
              </a:lnSpc>
              <a:spcBef>
                <a:spcPts val="0"/>
              </a:spcBef>
            </a:pPr>
            <a:r>
              <a:rPr lang="en-US" b="0" i="0" dirty="0">
                <a:solidFill>
                  <a:srgbClr val="000000"/>
                </a:solidFill>
                <a:latin typeface="Times New Roman"/>
                <a:cs typeface="Times New Roman"/>
              </a:rPr>
              <a:t>Post-9/11 GI Bill</a:t>
            </a:r>
            <a:endParaRPr lang="en-US" sz="1600">
              <a:latin typeface="Times New Roman"/>
              <a:cs typeface="Times New Roman"/>
            </a:endParaRPr>
          </a:p>
          <a:p>
            <a:pPr lvl="3">
              <a:lnSpc>
                <a:spcPct val="100000"/>
              </a:lnSpc>
              <a:spcBef>
                <a:spcPts val="0"/>
              </a:spcBef>
            </a:pPr>
            <a:r>
              <a:rPr lang="en-US" b="0" i="0" dirty="0">
                <a:solidFill>
                  <a:srgbClr val="000000"/>
                </a:solidFill>
                <a:latin typeface="Times New Roman"/>
                <a:cs typeface="Times New Roman"/>
              </a:rPr>
              <a:t>If your last day on active duty was on or after January 1, 2013, you can use your benefits at any time. Your benefits won’t expire</a:t>
            </a:r>
            <a:endParaRPr lang="en-US">
              <a:latin typeface="Times New Roman"/>
              <a:ea typeface="Tahoma"/>
              <a:cs typeface="Times New Roman"/>
            </a:endParaRPr>
          </a:p>
          <a:p>
            <a:pPr lvl="3">
              <a:lnSpc>
                <a:spcPct val="100000"/>
              </a:lnSpc>
              <a:spcBef>
                <a:spcPts val="0"/>
              </a:spcBef>
            </a:pPr>
            <a:r>
              <a:rPr lang="en-US" b="0" i="0" dirty="0">
                <a:solidFill>
                  <a:srgbClr val="000000"/>
                </a:solidFill>
                <a:latin typeface="Times New Roman"/>
                <a:cs typeface="Times New Roman"/>
              </a:rPr>
              <a:t>If your last day on active duty was before January 1, 2013, you have 15 years from your last day on active duty to use your benefits</a:t>
            </a:r>
            <a:endParaRPr lang="en-US">
              <a:latin typeface="Times New Roman"/>
              <a:ea typeface="Tahoma"/>
              <a:cs typeface="Times New Roman"/>
            </a:endParaRPr>
          </a:p>
          <a:p>
            <a:pPr lvl="2">
              <a:lnSpc>
                <a:spcPct val="100000"/>
              </a:lnSpc>
              <a:spcBef>
                <a:spcPts val="0"/>
              </a:spcBef>
            </a:pPr>
            <a:r>
              <a:rPr lang="en-US" b="0" i="0" dirty="0">
                <a:solidFill>
                  <a:srgbClr val="000000"/>
                </a:solidFill>
                <a:latin typeface="Times New Roman"/>
                <a:cs typeface="Times New Roman"/>
              </a:rPr>
              <a:t>MGIB-AD</a:t>
            </a:r>
            <a:endParaRPr lang="en-US" sz="1600" b="1">
              <a:latin typeface="Times New Roman"/>
              <a:ea typeface="Tahoma"/>
              <a:cs typeface="Times New Roman"/>
            </a:endParaRPr>
          </a:p>
          <a:p>
            <a:pPr lvl="3">
              <a:lnSpc>
                <a:spcPct val="100000"/>
              </a:lnSpc>
              <a:spcBef>
                <a:spcPts val="0"/>
              </a:spcBef>
            </a:pPr>
            <a:r>
              <a:rPr lang="en-US" b="0" i="0" dirty="0">
                <a:solidFill>
                  <a:srgbClr val="000000"/>
                </a:solidFill>
                <a:latin typeface="Times New Roman"/>
                <a:cs typeface="Times New Roman"/>
              </a:rPr>
              <a:t>You have 10 years from your last day on active duty to use your benefits</a:t>
            </a:r>
            <a:endParaRPr lang="en-US">
              <a:latin typeface="Times New Roman"/>
              <a:ea typeface="Tahoma"/>
              <a:cs typeface="Times New Roman"/>
            </a:endParaRPr>
          </a:p>
          <a:p>
            <a:pPr lvl="2">
              <a:lnSpc>
                <a:spcPct val="100000"/>
              </a:lnSpc>
              <a:spcBef>
                <a:spcPts val="0"/>
              </a:spcBef>
            </a:pPr>
            <a:r>
              <a:rPr lang="en-US" b="0" i="0" dirty="0">
                <a:solidFill>
                  <a:srgbClr val="000000"/>
                </a:solidFill>
                <a:latin typeface="Times New Roman"/>
                <a:cs typeface="Times New Roman"/>
              </a:rPr>
              <a:t>MGIB-SR</a:t>
            </a:r>
            <a:endParaRPr lang="en-US" b="1">
              <a:latin typeface="Times New Roman"/>
              <a:ea typeface="Tahoma"/>
              <a:cs typeface="Times New Roman"/>
            </a:endParaRPr>
          </a:p>
          <a:p>
            <a:pPr lvl="3">
              <a:lnSpc>
                <a:spcPct val="100000"/>
              </a:lnSpc>
              <a:spcBef>
                <a:spcPts val="0"/>
              </a:spcBef>
            </a:pPr>
            <a:r>
              <a:rPr lang="en-US" b="0" i="0" dirty="0">
                <a:solidFill>
                  <a:srgbClr val="000000"/>
                </a:solidFill>
                <a:latin typeface="Times New Roman"/>
                <a:cs typeface="Times New Roman"/>
              </a:rPr>
              <a:t>You can use your benefits only while you’re serving in the Selected Reserve. Once you leave the Selected Reserve, you’re no longer eligible for education benefits under the MGIB-SR program.</a:t>
            </a:r>
            <a:endParaRPr lang="en-US">
              <a:latin typeface="Times New Roman"/>
              <a:ea typeface="Tahoma"/>
              <a:cs typeface="Times New Roman"/>
            </a:endParaRPr>
          </a:p>
        </p:txBody>
      </p:sp>
      <p:sp>
        <p:nvSpPr>
          <p:cNvPr id="7" name="Title 1">
            <a:extLst>
              <a:ext uri="{FF2B5EF4-FFF2-40B4-BE49-F238E27FC236}">
                <a16:creationId xmlns:a16="http://schemas.microsoft.com/office/drawing/2014/main" id="{23EACAD6-E219-8254-D452-E3E6AC4AC606}"/>
              </a:ext>
            </a:extLst>
          </p:cNvPr>
          <p:cNvSpPr txBox="1">
            <a:spLocks/>
          </p:cNvSpPr>
          <p:nvPr/>
        </p:nvSpPr>
        <p:spPr>
          <a:xfrm>
            <a:off x="-243" y="4970"/>
            <a:ext cx="12115182"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ea typeface="Calibri"/>
                <a:cs typeface="Calibri"/>
              </a:rPr>
              <a:t>G.I. BILL</a:t>
            </a:r>
          </a:p>
          <a:p>
            <a:pPr algn="ctr"/>
            <a:r>
              <a:rPr lang="en-US" sz="2000" dirty="0">
                <a:solidFill>
                  <a:srgbClr val="000000"/>
                </a:solidFill>
                <a:latin typeface="Times New Roman"/>
                <a:ea typeface="Calibri"/>
                <a:cs typeface="Calibri"/>
              </a:rPr>
              <a:t>(cont.)</a:t>
            </a:r>
          </a:p>
        </p:txBody>
      </p:sp>
      <p:pic>
        <p:nvPicPr>
          <p:cNvPr id="9" name="Picture 8" descr="Logo, company name&#10;&#10;AI-generated content may be incorrect.">
            <a:extLst>
              <a:ext uri="{FF2B5EF4-FFF2-40B4-BE49-F238E27FC236}">
                <a16:creationId xmlns:a16="http://schemas.microsoft.com/office/drawing/2014/main" id="{B69C9ED8-122F-8A5A-3556-A10E6D5D7A08}"/>
              </a:ext>
            </a:extLst>
          </p:cNvPr>
          <p:cNvPicPr>
            <a:picLocks noChangeAspect="1"/>
          </p:cNvPicPr>
          <p:nvPr/>
        </p:nvPicPr>
        <p:blipFill>
          <a:blip r:embed="rId3"/>
          <a:srcRect t="15094" b="629"/>
          <a:stretch>
            <a:fillRect/>
          </a:stretch>
        </p:blipFill>
        <p:spPr>
          <a:xfrm>
            <a:off x="10110305" y="4450522"/>
            <a:ext cx="1744870" cy="1470522"/>
          </a:xfrm>
          <a:prstGeom prst="rect">
            <a:avLst/>
          </a:prstGeom>
        </p:spPr>
      </p:pic>
    </p:spTree>
    <p:extLst>
      <p:ext uri="{BB962C8B-B14F-4D97-AF65-F5344CB8AC3E}">
        <p14:creationId xmlns:p14="http://schemas.microsoft.com/office/powerpoint/2010/main" val="3909337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188024"/>
            <a:ext cx="9053444" cy="5245754"/>
          </a:xfrm>
        </p:spPr>
        <p:txBody>
          <a:bodyPr vert="horz" lIns="91440" tIns="45720" rIns="91440" bIns="45720" rtlCol="0" anchor="t">
            <a:noAutofit/>
          </a:bodyPr>
          <a:lstStyle/>
          <a:p>
            <a:pPr marL="0" indent="0">
              <a:buNone/>
            </a:pPr>
            <a:r>
              <a:rPr lang="en-US" sz="2000" b="1" dirty="0">
                <a:solidFill>
                  <a:srgbClr val="000000"/>
                </a:solidFill>
                <a:latin typeface="Times New Roman"/>
                <a:cs typeface="Times New Roman"/>
              </a:rPr>
              <a:t>Transfer of Education Benefits (TEB): </a:t>
            </a:r>
          </a:p>
          <a:p>
            <a:r>
              <a:rPr lang="en-US" sz="2000" b="0" i="0" dirty="0">
                <a:solidFill>
                  <a:srgbClr val="000000"/>
                </a:solidFill>
                <a:latin typeface="Times New Roman"/>
                <a:cs typeface="Times New Roman"/>
              </a:rPr>
              <a:t>Requirements to transfer benefits:</a:t>
            </a:r>
          </a:p>
          <a:p>
            <a:pPr lvl="1">
              <a:lnSpc>
                <a:spcPct val="100000"/>
              </a:lnSpc>
              <a:spcBef>
                <a:spcPts val="0"/>
              </a:spcBef>
            </a:pPr>
            <a:r>
              <a:rPr lang="en-US" sz="2000" b="0" i="0" dirty="0">
                <a:solidFill>
                  <a:srgbClr val="000000"/>
                </a:solidFill>
                <a:latin typeface="Times New Roman"/>
                <a:cs typeface="Times New Roman"/>
              </a:rPr>
              <a:t>Completed at least 6 years of service</a:t>
            </a:r>
            <a:r>
              <a:rPr lang="en-US" sz="2000" dirty="0">
                <a:solidFill>
                  <a:srgbClr val="000000"/>
                </a:solidFill>
                <a:latin typeface="Times New Roman"/>
                <a:cs typeface="Times New Roman"/>
              </a:rPr>
              <a:t>.</a:t>
            </a:r>
            <a:r>
              <a:rPr lang="en-US" sz="2000" b="0" i="0" dirty="0">
                <a:solidFill>
                  <a:srgbClr val="000000"/>
                </a:solidFill>
                <a:latin typeface="Times New Roman"/>
                <a:cs typeface="Times New Roman"/>
              </a:rPr>
              <a:t> </a:t>
            </a:r>
            <a:endParaRPr lang="en-US" sz="2000" b="0" i="0">
              <a:solidFill>
                <a:srgbClr val="000000"/>
              </a:solidFill>
              <a:latin typeface="Times New Roman"/>
              <a:ea typeface="Calibri"/>
              <a:cs typeface="Times New Roman"/>
            </a:endParaRPr>
          </a:p>
          <a:p>
            <a:pPr lvl="1">
              <a:lnSpc>
                <a:spcPct val="100000"/>
              </a:lnSpc>
              <a:spcBef>
                <a:spcPts val="0"/>
              </a:spcBef>
            </a:pPr>
            <a:r>
              <a:rPr lang="en-US" sz="2000" b="0" i="0" dirty="0">
                <a:solidFill>
                  <a:srgbClr val="000000"/>
                </a:solidFill>
                <a:latin typeface="Times New Roman"/>
                <a:cs typeface="Times New Roman"/>
              </a:rPr>
              <a:t>4 years remaining on contract</a:t>
            </a:r>
            <a:r>
              <a:rPr lang="en-US" sz="2000" dirty="0">
                <a:solidFill>
                  <a:srgbClr val="000000"/>
                </a:solidFill>
                <a:latin typeface="Times New Roman"/>
                <a:cs typeface="Times New Roman"/>
              </a:rPr>
              <a:t> at time of election.</a:t>
            </a:r>
            <a:endParaRPr lang="en-US" sz="2000" dirty="0">
              <a:latin typeface="Times New Roman"/>
              <a:ea typeface="Tahoma"/>
              <a:cs typeface="Times New Roman"/>
            </a:endParaRPr>
          </a:p>
          <a:p>
            <a:pPr lvl="1">
              <a:lnSpc>
                <a:spcPct val="100000"/>
              </a:lnSpc>
              <a:spcBef>
                <a:spcPts val="0"/>
              </a:spcBef>
            </a:pPr>
            <a:r>
              <a:rPr lang="en-US" sz="2000" b="0" i="0" dirty="0">
                <a:solidFill>
                  <a:srgbClr val="000000"/>
                </a:solidFill>
                <a:latin typeface="Times New Roman"/>
                <a:cs typeface="Times New Roman"/>
              </a:rPr>
              <a:t>The person receiving benefits is enrolled in the Defense Enrollment Eligibility Reporting System (DEERS).</a:t>
            </a:r>
            <a:endParaRPr lang="en-US" sz="2000">
              <a:latin typeface="Times New Roman"/>
              <a:ea typeface="Tahoma"/>
              <a:cs typeface="Times New Roman"/>
            </a:endParaRPr>
          </a:p>
          <a:p>
            <a:pPr>
              <a:lnSpc>
                <a:spcPct val="100000"/>
              </a:lnSpc>
              <a:spcBef>
                <a:spcPts val="600"/>
              </a:spcBef>
            </a:pPr>
            <a:r>
              <a:rPr lang="en-US" sz="2000" dirty="0">
                <a:solidFill>
                  <a:srgbClr val="000000"/>
                </a:solidFill>
                <a:latin typeface="Times New Roman"/>
                <a:ea typeface="Tahoma"/>
                <a:cs typeface="Tahoma"/>
              </a:rPr>
              <a:t>Initiate Statement of Understanding (SOU) </a:t>
            </a:r>
            <a:r>
              <a:rPr lang="en-US" sz="2000" b="0" i="0" dirty="0">
                <a:solidFill>
                  <a:srgbClr val="000000"/>
                </a:solidFill>
                <a:latin typeface="Times New Roman"/>
                <a:ea typeface="Tahoma"/>
                <a:cs typeface="Tahoma"/>
              </a:rPr>
              <a:t>through </a:t>
            </a:r>
            <a:r>
              <a:rPr lang="en-US" sz="2000" b="0" i="0" dirty="0" err="1">
                <a:solidFill>
                  <a:srgbClr val="000000"/>
                </a:solidFill>
                <a:latin typeface="Times New Roman"/>
                <a:ea typeface="Tahoma"/>
                <a:cs typeface="Tahoma"/>
              </a:rPr>
              <a:t>MyNavy</a:t>
            </a:r>
            <a:r>
              <a:rPr lang="en-US" sz="2000" b="0" i="0" dirty="0">
                <a:solidFill>
                  <a:srgbClr val="000000"/>
                </a:solidFill>
                <a:latin typeface="Times New Roman"/>
                <a:ea typeface="Tahoma"/>
                <a:cs typeface="Tahoma"/>
              </a:rPr>
              <a:t> Education</a:t>
            </a:r>
            <a:r>
              <a:rPr lang="en-US" sz="2000" dirty="0">
                <a:solidFill>
                  <a:srgbClr val="000000"/>
                </a:solidFill>
                <a:latin typeface="Times New Roman"/>
                <a:ea typeface="Tahoma"/>
                <a:cs typeface="Tahoma"/>
              </a:rPr>
              <a:t>.</a:t>
            </a:r>
            <a:endParaRPr lang="en-US" sz="2000" dirty="0">
              <a:latin typeface="Times New Roman"/>
              <a:cs typeface="Times New Roman"/>
            </a:endParaRPr>
          </a:p>
          <a:p>
            <a:pPr>
              <a:lnSpc>
                <a:spcPct val="100000"/>
              </a:lnSpc>
              <a:spcBef>
                <a:spcPts val="600"/>
              </a:spcBef>
            </a:pPr>
            <a:r>
              <a:rPr lang="en-US" sz="2000" b="0" i="0" dirty="0">
                <a:solidFill>
                  <a:srgbClr val="000000"/>
                </a:solidFill>
                <a:latin typeface="Times New Roman"/>
                <a:ea typeface="Tahoma"/>
                <a:cs typeface="Tahoma"/>
              </a:rPr>
              <a:t>TEB request within 30 days of </a:t>
            </a:r>
            <a:r>
              <a:rPr lang="en-US" sz="2000" dirty="0">
                <a:solidFill>
                  <a:srgbClr val="000000"/>
                </a:solidFill>
                <a:latin typeface="Times New Roman"/>
                <a:ea typeface="Tahoma"/>
                <a:cs typeface="Tahoma"/>
              </a:rPr>
              <a:t>a 4</a:t>
            </a:r>
            <a:r>
              <a:rPr lang="en-US" sz="2000" b="0" i="0" dirty="0">
                <a:solidFill>
                  <a:srgbClr val="000000"/>
                </a:solidFill>
                <a:latin typeface="Times New Roman"/>
                <a:ea typeface="Tahoma"/>
                <a:cs typeface="Tahoma"/>
              </a:rPr>
              <a:t> year reenlistment</a:t>
            </a:r>
            <a:r>
              <a:rPr lang="en-US" sz="2000" dirty="0">
                <a:solidFill>
                  <a:srgbClr val="000000"/>
                </a:solidFill>
                <a:latin typeface="Times New Roman"/>
                <a:ea typeface="Tahoma"/>
                <a:cs typeface="Tahoma"/>
              </a:rPr>
              <a:t> through </a:t>
            </a:r>
            <a:r>
              <a:rPr lang="en-US" sz="2000" dirty="0" err="1">
                <a:solidFill>
                  <a:srgbClr val="000000"/>
                </a:solidFill>
                <a:latin typeface="Times New Roman"/>
                <a:ea typeface="Tahoma"/>
                <a:cs typeface="Tahoma"/>
              </a:rPr>
              <a:t>MilConnect</a:t>
            </a:r>
            <a:r>
              <a:rPr lang="en-US" sz="2000" dirty="0">
                <a:solidFill>
                  <a:srgbClr val="000000"/>
                </a:solidFill>
                <a:latin typeface="Times New Roman"/>
                <a:ea typeface="Tahoma"/>
                <a:cs typeface="Tahoma"/>
              </a:rPr>
              <a:t>.</a:t>
            </a:r>
            <a:endParaRPr lang="en-US" sz="2000" b="0" i="0" dirty="0">
              <a:solidFill>
                <a:srgbClr val="000000"/>
              </a:solidFill>
              <a:latin typeface="Times New Roman"/>
              <a:ea typeface="Tahoma"/>
              <a:cs typeface="Tahoma"/>
            </a:endParaRPr>
          </a:p>
          <a:p>
            <a:pPr>
              <a:lnSpc>
                <a:spcPct val="100000"/>
              </a:lnSpc>
              <a:spcBef>
                <a:spcPts val="600"/>
              </a:spcBef>
            </a:pPr>
            <a:r>
              <a:rPr lang="en-US" sz="2000" b="0" i="0" dirty="0">
                <a:solidFill>
                  <a:srgbClr val="000000"/>
                </a:solidFill>
                <a:latin typeface="Times New Roman"/>
                <a:ea typeface="Tahoma"/>
                <a:cs typeface="Tahoma"/>
              </a:rPr>
              <a:t>Members are responsible to verify status via </a:t>
            </a:r>
            <a:r>
              <a:rPr lang="en-US" sz="2000" b="0" i="0" dirty="0" err="1">
                <a:solidFill>
                  <a:srgbClr val="000000"/>
                </a:solidFill>
                <a:latin typeface="Times New Roman"/>
                <a:ea typeface="Tahoma"/>
                <a:cs typeface="Tahoma"/>
              </a:rPr>
              <a:t>MilConnect</a:t>
            </a:r>
            <a:r>
              <a:rPr lang="en-US" sz="2000" dirty="0">
                <a:solidFill>
                  <a:srgbClr val="000000"/>
                </a:solidFill>
                <a:latin typeface="Times New Roman"/>
                <a:ea typeface="Tahoma"/>
                <a:cs typeface="Tahoma"/>
              </a:rPr>
              <a:t>.</a:t>
            </a:r>
            <a:endParaRPr lang="en-US" sz="2000" b="0" i="0" dirty="0">
              <a:solidFill>
                <a:srgbClr val="000000"/>
              </a:solidFill>
              <a:latin typeface="Times New Roman"/>
              <a:ea typeface="Tahoma"/>
              <a:cs typeface="Tahoma"/>
            </a:endParaRPr>
          </a:p>
          <a:p>
            <a:pPr>
              <a:lnSpc>
                <a:spcPct val="100000"/>
              </a:lnSpc>
              <a:spcBef>
                <a:spcPts val="600"/>
              </a:spcBef>
            </a:pPr>
            <a:r>
              <a:rPr lang="en-US" sz="2000" b="0" i="0" dirty="0">
                <a:solidFill>
                  <a:srgbClr val="000000"/>
                </a:solidFill>
                <a:latin typeface="Times New Roman"/>
                <a:ea typeface="Tahoma"/>
                <a:cs typeface="Tahoma"/>
              </a:rPr>
              <a:t>Approvals CANNOT be backdated</a:t>
            </a:r>
            <a:r>
              <a:rPr lang="en-US" sz="2000" dirty="0">
                <a:solidFill>
                  <a:srgbClr val="000000"/>
                </a:solidFill>
                <a:latin typeface="Times New Roman"/>
                <a:ea typeface="Tahoma"/>
                <a:cs typeface="Tahoma"/>
              </a:rPr>
              <a:t>.</a:t>
            </a:r>
            <a:endParaRPr lang="en-US" sz="2000" b="0" i="0" dirty="0">
              <a:solidFill>
                <a:srgbClr val="000000"/>
              </a:solidFill>
              <a:latin typeface="Times New Roman"/>
              <a:ea typeface="Tahoma"/>
              <a:cs typeface="Tahoma"/>
            </a:endParaRPr>
          </a:p>
          <a:p>
            <a:pPr>
              <a:lnSpc>
                <a:spcPct val="100000"/>
              </a:lnSpc>
              <a:spcBef>
                <a:spcPts val="600"/>
              </a:spcBef>
            </a:pPr>
            <a:r>
              <a:rPr lang="en-US" sz="2000" dirty="0">
                <a:latin typeface="Times New Roman"/>
                <a:ea typeface="Calibri"/>
                <a:cs typeface="Calibri"/>
              </a:rPr>
              <a:t>Sailors who separate from active duty who transferred their education benefits, can still provide a future effective date for when the TEB can be used, change the number of months transferred, or revoke the TEB by submitting a written request to VA through MILCONNECT.</a:t>
            </a:r>
            <a:endParaRPr lang="en-US" sz="2000" dirty="0">
              <a:latin typeface="Times New Roman"/>
              <a:ea typeface="Tahoma"/>
              <a:cs typeface="Tahoma"/>
            </a:endParaRPr>
          </a:p>
          <a:p>
            <a:pPr>
              <a:buFont typeface="Arial" panose="020B0604020202020204" pitchFamily="34" charset="0"/>
              <a:buChar char="•"/>
            </a:pPr>
            <a:endParaRPr lang="en-US" sz="2200">
              <a:ea typeface="Tahoma"/>
              <a:cs typeface="Tahoma"/>
            </a:endParaRPr>
          </a:p>
          <a:p>
            <a:pPr lvl="1"/>
            <a:endParaRPr lang="en-US" sz="2000">
              <a:ea typeface="Tahoma"/>
              <a:cs typeface="Tahoma"/>
            </a:endParaRPr>
          </a:p>
        </p:txBody>
      </p:sp>
      <p:sp>
        <p:nvSpPr>
          <p:cNvPr id="5" name="Title 1">
            <a:extLst>
              <a:ext uri="{FF2B5EF4-FFF2-40B4-BE49-F238E27FC236}">
                <a16:creationId xmlns:a16="http://schemas.microsoft.com/office/drawing/2014/main" id="{2F4EF0F8-B187-47DF-350B-63E039632A8F}"/>
              </a:ext>
            </a:extLst>
          </p:cNvPr>
          <p:cNvSpPr txBox="1">
            <a:spLocks/>
          </p:cNvSpPr>
          <p:nvPr/>
        </p:nvSpPr>
        <p:spPr>
          <a:xfrm>
            <a:off x="-243" y="4970"/>
            <a:ext cx="12115182" cy="1358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ea typeface="Calibri"/>
                <a:cs typeface="Calibri"/>
              </a:rPr>
              <a:t>G.I. BILL</a:t>
            </a:r>
          </a:p>
          <a:p>
            <a:pPr algn="ctr"/>
            <a:r>
              <a:rPr lang="en-US" sz="2000" dirty="0">
                <a:solidFill>
                  <a:srgbClr val="000000"/>
                </a:solidFill>
                <a:latin typeface="Times New Roman"/>
                <a:ea typeface="Calibri"/>
                <a:cs typeface="Calibri"/>
              </a:rPr>
              <a:t>(cont.)</a:t>
            </a:r>
          </a:p>
        </p:txBody>
      </p:sp>
      <p:pic>
        <p:nvPicPr>
          <p:cNvPr id="7" name="Picture 6" descr="Logo, company name&#10;&#10;AI-generated content may be incorrect.">
            <a:extLst>
              <a:ext uri="{FF2B5EF4-FFF2-40B4-BE49-F238E27FC236}">
                <a16:creationId xmlns:a16="http://schemas.microsoft.com/office/drawing/2014/main" id="{63387622-1925-5ACB-2541-F387C26DD4D6}"/>
              </a:ext>
            </a:extLst>
          </p:cNvPr>
          <p:cNvPicPr>
            <a:picLocks noChangeAspect="1"/>
          </p:cNvPicPr>
          <p:nvPr/>
        </p:nvPicPr>
        <p:blipFill>
          <a:blip r:embed="rId3"/>
          <a:srcRect t="15094" b="629"/>
          <a:stretch>
            <a:fillRect/>
          </a:stretch>
        </p:blipFill>
        <p:spPr>
          <a:xfrm>
            <a:off x="10110305" y="4450522"/>
            <a:ext cx="1744870" cy="1470522"/>
          </a:xfrm>
          <a:prstGeom prst="rect">
            <a:avLst/>
          </a:prstGeom>
        </p:spPr>
      </p:pic>
    </p:spTree>
    <p:extLst>
      <p:ext uri="{BB962C8B-B14F-4D97-AF65-F5344CB8AC3E}">
        <p14:creationId xmlns:p14="http://schemas.microsoft.com/office/powerpoint/2010/main" val="3329810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 y="-125"/>
            <a:ext cx="12197292" cy="1068250"/>
          </a:xfrm>
        </p:spPr>
        <p:txBody>
          <a:bodyPr anchor="ctr">
            <a:normAutofit/>
          </a:bodyPr>
          <a:lstStyle/>
          <a:p>
            <a:pPr algn="ctr"/>
            <a:r>
              <a:rPr lang="en-US" sz="3200" b="1" i="0" dirty="0">
                <a:solidFill>
                  <a:srgbClr val="000000"/>
                </a:solidFill>
                <a:latin typeface="Times New Roman"/>
                <a:ea typeface="Tahoma"/>
                <a:cs typeface="Tahoma"/>
              </a:rPr>
              <a:t>Navy Credentialing Program </a:t>
            </a:r>
            <a:br>
              <a:rPr lang="en-US" sz="2800" dirty="0">
                <a:latin typeface="Calibri"/>
                <a:ea typeface="Tahoma"/>
                <a:cs typeface="Tahoma"/>
              </a:rPr>
            </a:br>
            <a:r>
              <a:rPr lang="en-US" sz="2000" b="0" i="0" dirty="0">
                <a:solidFill>
                  <a:srgbClr val="000000"/>
                </a:solidFill>
                <a:latin typeface="Times New Roman"/>
                <a:ea typeface="Tahoma"/>
                <a:cs typeface="Tahoma"/>
              </a:rPr>
              <a:t>(</a:t>
            </a:r>
            <a:r>
              <a:rPr lang="en-US" sz="2000" dirty="0">
                <a:solidFill>
                  <a:srgbClr val="000000"/>
                </a:solidFill>
                <a:latin typeface="Times New Roman"/>
                <a:ea typeface="Tahoma"/>
                <a:cs typeface="Tahoma"/>
              </a:rPr>
              <a:t>Navy</a:t>
            </a:r>
            <a:r>
              <a:rPr lang="en-US" sz="2000" b="0" i="0" dirty="0">
                <a:solidFill>
                  <a:srgbClr val="000000"/>
                </a:solidFill>
                <a:latin typeface="Times New Roman"/>
                <a:ea typeface="Tahoma"/>
                <a:cs typeface="Tahoma"/>
              </a:rPr>
              <a:t> COOL)</a:t>
            </a:r>
            <a:endParaRPr lang="en-US" sz="2000" dirty="0">
              <a:latin typeface="Times New Roman"/>
            </a:endParaRPr>
          </a:p>
        </p:txBody>
      </p:sp>
      <p:pic>
        <p:nvPicPr>
          <p:cNvPr id="4" name="Picture 3" descr="Logo&#10;&#10;Description automatically generated"/>
          <p:cNvPicPr>
            <a:picLocks noChangeAspect="1"/>
          </p:cNvPicPr>
          <p:nvPr/>
        </p:nvPicPr>
        <p:blipFill>
          <a:blip r:embed="rId3"/>
          <a:stretch>
            <a:fillRect/>
          </a:stretch>
        </p:blipFill>
        <p:spPr>
          <a:xfrm>
            <a:off x="10394122" y="4512805"/>
            <a:ext cx="1405430" cy="1298593"/>
          </a:xfrm>
          <a:prstGeom prst="rect">
            <a:avLst/>
          </a:prstGeom>
          <a:noFill/>
        </p:spPr>
      </p:pic>
      <p:sp>
        <p:nvSpPr>
          <p:cNvPr id="3" name="Content Placeholder 2"/>
          <p:cNvSpPr>
            <a:spLocks noGrp="1"/>
          </p:cNvSpPr>
          <p:nvPr>
            <p:ph sz="half" idx="2"/>
          </p:nvPr>
        </p:nvSpPr>
        <p:spPr>
          <a:xfrm>
            <a:off x="1091795" y="1233625"/>
            <a:ext cx="10004692" cy="5316279"/>
          </a:xfrm>
        </p:spPr>
        <p:txBody>
          <a:bodyPr vert="horz" lIns="91440" tIns="45720" rIns="91440" bIns="45720" rtlCol="0" anchor="t">
            <a:normAutofit/>
          </a:bodyPr>
          <a:lstStyle/>
          <a:p>
            <a:pPr marL="0" indent="0">
              <a:spcBef>
                <a:spcPts val="1200"/>
              </a:spcBef>
              <a:buClr>
                <a:srgbClr val="000000"/>
              </a:buClr>
              <a:buNone/>
            </a:pPr>
            <a:r>
              <a:rPr lang="en-US" sz="2000" b="0" i="0" kern="0" dirty="0">
                <a:solidFill>
                  <a:srgbClr val="000000"/>
                </a:solidFill>
                <a:latin typeface="Times New Roman" panose="02020603050405020304" pitchFamily="18" charset="0"/>
                <a:cs typeface="Times New Roman" panose="02020603050405020304" pitchFamily="18" charset="0"/>
              </a:rPr>
              <a:t>The Navy Credentialing program enables Navy personnel to earn civilian certifications and licenses that correspond to their Service occupations, academic degree, off duty training, reserve occupation, and prior-service credentialing.</a:t>
            </a:r>
          </a:p>
          <a:p>
            <a:pPr marL="0" indent="0">
              <a:spcBef>
                <a:spcPts val="1200"/>
              </a:spcBef>
              <a:buClr>
                <a:srgbClr val="000000"/>
              </a:buClr>
              <a:buNone/>
            </a:pPr>
            <a:r>
              <a:rPr lang="en-US" sz="2000" b="0" i="0" kern="0" dirty="0">
                <a:solidFill>
                  <a:srgbClr val="000000"/>
                </a:solidFill>
                <a:latin typeface="Times New Roman" panose="02020603050405020304" pitchFamily="18" charset="0"/>
                <a:cs typeface="Times New Roman" panose="02020603050405020304" pitchFamily="18" charset="0"/>
              </a:rPr>
              <a:t>Benefits of Navy </a:t>
            </a:r>
            <a:r>
              <a:rPr lang="en-US" sz="2000" kern="0" dirty="0">
                <a:solidFill>
                  <a:srgbClr val="000000"/>
                </a:solidFill>
                <a:latin typeface="Times New Roman" panose="02020603050405020304" pitchFamily="18" charset="0"/>
                <a:cs typeface="Times New Roman" panose="02020603050405020304" pitchFamily="18" charset="0"/>
              </a:rPr>
              <a:t>COOL</a:t>
            </a:r>
            <a:r>
              <a:rPr lang="en-US" sz="2000" b="0" i="0" kern="0" dirty="0">
                <a:solidFill>
                  <a:srgbClr val="000000"/>
                </a:solidFill>
                <a:latin typeface="Times New Roman" panose="02020603050405020304" pitchFamily="18" charset="0"/>
                <a:cs typeface="Times New Roman" panose="02020603050405020304" pitchFamily="18" charset="0"/>
              </a:rPr>
              <a:t>:</a:t>
            </a:r>
            <a:endParaRPr lang="en-US" sz="2000" b="0" i="0" kern="0" dirty="0">
              <a:solidFill>
                <a:srgbClr val="000000"/>
              </a:solidFill>
              <a:latin typeface="Times New Roman" panose="02020603050405020304" pitchFamily="18" charset="0"/>
              <a:ea typeface="Calibri"/>
              <a:cs typeface="Times New Roman" panose="02020603050405020304" pitchFamily="18" charset="0"/>
            </a:endParaRPr>
          </a:p>
          <a:p>
            <a:pPr marL="457200" lvl="8" indent="-285750">
              <a:lnSpc>
                <a:spcPct val="100000"/>
              </a:lnSpc>
              <a:spcBef>
                <a:spcPts val="0"/>
              </a:spcBef>
              <a:spcAft>
                <a:spcPts val="600"/>
              </a:spcAft>
              <a:buClr>
                <a:schemeClr val="bg2"/>
              </a:buClr>
            </a:pPr>
            <a:r>
              <a:rPr lang="en-US" b="0" i="0" kern="0" dirty="0">
                <a:solidFill>
                  <a:srgbClr val="000000"/>
                </a:solidFill>
                <a:latin typeface="Times New Roman" panose="02020603050405020304" pitchFamily="18" charset="0"/>
                <a:cs typeface="Times New Roman" panose="02020603050405020304" pitchFamily="18" charset="0"/>
              </a:rPr>
              <a:t>Every Navy rating and designator has at least one professional credential associated.</a:t>
            </a:r>
            <a:endParaRPr lang="en-US" b="0" i="0" kern="0" dirty="0">
              <a:solidFill>
                <a:srgbClr val="000000"/>
              </a:solidFill>
              <a:latin typeface="Times New Roman" panose="02020603050405020304" pitchFamily="18" charset="0"/>
              <a:ea typeface="Calibri"/>
              <a:cs typeface="Times New Roman" panose="02020603050405020304" pitchFamily="18" charset="0"/>
            </a:endParaRPr>
          </a:p>
          <a:p>
            <a:pPr marL="457200" lvl="8" indent="-285750">
              <a:lnSpc>
                <a:spcPct val="100000"/>
              </a:lnSpc>
              <a:spcBef>
                <a:spcPts val="0"/>
              </a:spcBef>
              <a:buClr>
                <a:schemeClr val="bg2"/>
              </a:buClr>
            </a:pPr>
            <a:r>
              <a:rPr lang="en-US" b="0" i="0" kern="0" dirty="0">
                <a:solidFill>
                  <a:srgbClr val="000000"/>
                </a:solidFill>
                <a:latin typeface="Times New Roman" panose="02020603050405020304" pitchFamily="18" charset="0"/>
                <a:cs typeface="Times New Roman" panose="02020603050405020304" pitchFamily="18" charset="0"/>
              </a:rPr>
              <a:t>Certifications and licensing enhance your military career while creating future opportunities in the civilian employment sector.</a:t>
            </a:r>
            <a:endParaRPr lang="en-US" b="0" i="0" kern="0" dirty="0">
              <a:solidFill>
                <a:srgbClr val="000000"/>
              </a:solidFill>
              <a:latin typeface="Times New Roman" panose="02020603050405020304" pitchFamily="18" charset="0"/>
              <a:ea typeface="Calibri"/>
              <a:cs typeface="Times New Roman" panose="02020603050405020304" pitchFamily="18" charset="0"/>
            </a:endParaRPr>
          </a:p>
          <a:p>
            <a:pPr marL="457200" lvl="8" indent="-285750">
              <a:lnSpc>
                <a:spcPct val="100000"/>
              </a:lnSpc>
              <a:spcBef>
                <a:spcPts val="1200"/>
              </a:spcBef>
              <a:buClr>
                <a:schemeClr val="bg2"/>
              </a:buClr>
            </a:pPr>
            <a:r>
              <a:rPr lang="en-US" b="0" i="0" kern="0" dirty="0">
                <a:solidFill>
                  <a:srgbClr val="000000"/>
                </a:solidFill>
                <a:latin typeface="Times New Roman" panose="02020603050405020304" pitchFamily="18" charset="0"/>
                <a:cs typeface="Times New Roman" panose="02020603050405020304" pitchFamily="18" charset="0"/>
              </a:rPr>
              <a:t>Credentialing translates to greater rating knowledge, skills, competency, and personal fulfillment.</a:t>
            </a:r>
            <a:endParaRPr lang="en-US" b="0" i="0" kern="0" dirty="0">
              <a:solidFill>
                <a:srgbClr val="000000"/>
              </a:solidFill>
              <a:latin typeface="Times New Roman" panose="02020603050405020304" pitchFamily="18" charset="0"/>
              <a:ea typeface="Calibri"/>
              <a:cs typeface="Times New Roman" panose="02020603050405020304" pitchFamily="18" charset="0"/>
            </a:endParaRPr>
          </a:p>
          <a:p>
            <a:pPr marL="457200" lvl="8" indent="-285750">
              <a:lnSpc>
                <a:spcPct val="100000"/>
              </a:lnSpc>
              <a:spcBef>
                <a:spcPts val="1200"/>
              </a:spcBef>
              <a:buClr>
                <a:schemeClr val="bg2"/>
              </a:buClr>
            </a:pPr>
            <a:r>
              <a:rPr lang="en-US" b="0" i="0" kern="0" dirty="0">
                <a:solidFill>
                  <a:srgbClr val="000000"/>
                </a:solidFill>
                <a:latin typeface="Times New Roman" panose="02020603050405020304" pitchFamily="18" charset="0"/>
                <a:cs typeface="Times New Roman" panose="02020603050405020304" pitchFamily="18" charset="0"/>
              </a:rPr>
              <a:t>Industry-recognized credentials are often the key to a successful transition to civilian employment. </a:t>
            </a:r>
            <a:endParaRPr lang="en-US" b="0" i="0" kern="0" dirty="0">
              <a:solidFill>
                <a:srgbClr val="000000"/>
              </a:solidFill>
              <a:latin typeface="Times New Roman" panose="02020603050405020304" pitchFamily="18" charset="0"/>
              <a:ea typeface="Calibri"/>
              <a:cs typeface="Times New Roman" panose="02020603050405020304" pitchFamily="18" charset="0"/>
            </a:endParaRPr>
          </a:p>
          <a:p>
            <a:pPr>
              <a:buClr>
                <a:schemeClr val="bg2"/>
              </a:buClr>
            </a:pPr>
            <a:endParaRPr lang="en-US" sz="1600" dirty="0"/>
          </a:p>
        </p:txBody>
      </p:sp>
    </p:spTree>
    <p:extLst>
      <p:ext uri="{BB962C8B-B14F-4D97-AF65-F5344CB8AC3E}">
        <p14:creationId xmlns:p14="http://schemas.microsoft.com/office/powerpoint/2010/main" val="3543743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 y="-2903"/>
            <a:ext cx="12190212" cy="1325563"/>
          </a:xfrm>
        </p:spPr>
        <p:txBody>
          <a:bodyPr>
            <a:normAutofit/>
          </a:bodyPr>
          <a:lstStyle/>
          <a:p>
            <a:pPr algn="ctr"/>
            <a:r>
              <a:rPr lang="en-US" sz="3200" b="1" i="0" dirty="0">
                <a:solidFill>
                  <a:srgbClr val="000000"/>
                </a:solidFill>
                <a:latin typeface="Times New Roman"/>
                <a:cs typeface="Times New Roman"/>
              </a:rPr>
              <a:t>Enabling Objectives</a:t>
            </a:r>
          </a:p>
        </p:txBody>
      </p:sp>
      <p:sp>
        <p:nvSpPr>
          <p:cNvPr id="3" name="Content Placeholder 2"/>
          <p:cNvSpPr>
            <a:spLocks noGrp="1"/>
          </p:cNvSpPr>
          <p:nvPr>
            <p:ph idx="1"/>
          </p:nvPr>
        </p:nvSpPr>
        <p:spPr>
          <a:xfrm>
            <a:off x="1077843" y="1318573"/>
            <a:ext cx="10058400" cy="5024043"/>
          </a:xfrm>
        </p:spPr>
        <p:txBody>
          <a:bodyPr vert="horz" lIns="91440" tIns="45720" rIns="91440" bIns="45720" rtlCol="0" anchor="t">
            <a:normAutofit/>
          </a:bodyPr>
          <a:lstStyle/>
          <a:p>
            <a:r>
              <a:rPr lang="en-US" sz="2000" b="0" i="0" dirty="0">
                <a:solidFill>
                  <a:srgbClr val="000000"/>
                </a:solidFill>
                <a:latin typeface="Times New Roman"/>
                <a:ea typeface="Tahoma"/>
                <a:cs typeface="Tahoma"/>
              </a:rPr>
              <a:t>STATE the purpose of the United Services Military Apprenticeship Program (USMAP)</a:t>
            </a:r>
            <a:endParaRPr lang="en-US" sz="2000">
              <a:latin typeface="Times New Roman"/>
              <a:ea typeface="Tahoma"/>
              <a:cs typeface="Tahoma"/>
            </a:endParaRPr>
          </a:p>
          <a:p>
            <a:r>
              <a:rPr lang="en-US" sz="2000" b="0" i="0" dirty="0">
                <a:solidFill>
                  <a:srgbClr val="000000"/>
                </a:solidFill>
                <a:latin typeface="Times New Roman"/>
                <a:ea typeface="Tahoma"/>
                <a:cs typeface="Tahoma"/>
              </a:rPr>
              <a:t>IDENTIFY the United States Navy Community College (USNCC) and its purpose</a:t>
            </a:r>
            <a:endParaRPr lang="en-US" sz="2000">
              <a:latin typeface="Times New Roman"/>
              <a:ea typeface="Tahoma"/>
              <a:cs typeface="Tahoma"/>
            </a:endParaRPr>
          </a:p>
          <a:p>
            <a:r>
              <a:rPr lang="en-US" sz="2000" b="0" i="0" dirty="0">
                <a:solidFill>
                  <a:srgbClr val="000000"/>
                </a:solidFill>
                <a:latin typeface="Times New Roman"/>
                <a:ea typeface="Tahoma"/>
                <a:cs typeface="Tahoma"/>
              </a:rPr>
              <a:t>IDENTIFY the Navy College Program </a:t>
            </a:r>
            <a:endParaRPr lang="en-US" sz="2000">
              <a:latin typeface="Times New Roman"/>
              <a:ea typeface="Tahoma"/>
              <a:cs typeface="Tahoma"/>
            </a:endParaRPr>
          </a:p>
          <a:p>
            <a:r>
              <a:rPr lang="en-US" sz="2000" b="0" i="0" dirty="0">
                <a:solidFill>
                  <a:srgbClr val="000000"/>
                </a:solidFill>
                <a:latin typeface="Times New Roman"/>
                <a:ea typeface="Tahoma"/>
                <a:cs typeface="Tahoma"/>
              </a:rPr>
              <a:t>DISCUSS Tuition Assistance (TA) and NCPACE eligibility requirements</a:t>
            </a:r>
            <a:endParaRPr lang="en-US" sz="2000">
              <a:latin typeface="Times New Roman"/>
              <a:ea typeface="Tahoma"/>
              <a:cs typeface="Tahoma"/>
            </a:endParaRPr>
          </a:p>
          <a:p>
            <a:r>
              <a:rPr lang="en-US" sz="2000" b="0" i="0" dirty="0">
                <a:solidFill>
                  <a:srgbClr val="000000"/>
                </a:solidFill>
                <a:latin typeface="Times New Roman"/>
                <a:ea typeface="Tahoma"/>
                <a:cs typeface="Tahoma"/>
              </a:rPr>
              <a:t>IDENTIFY the </a:t>
            </a:r>
            <a:r>
              <a:rPr lang="en-US" sz="2000" b="0" i="0" dirty="0" err="1">
                <a:solidFill>
                  <a:srgbClr val="000000"/>
                </a:solidFill>
                <a:latin typeface="Times New Roman"/>
                <a:ea typeface="Tahoma"/>
                <a:cs typeface="Tahoma"/>
              </a:rPr>
              <a:t>MyNavy</a:t>
            </a:r>
            <a:r>
              <a:rPr lang="en-US" sz="2000" b="0" i="0" dirty="0">
                <a:solidFill>
                  <a:srgbClr val="000000"/>
                </a:solidFill>
                <a:latin typeface="Times New Roman"/>
                <a:ea typeface="Tahoma"/>
                <a:cs typeface="Tahoma"/>
              </a:rPr>
              <a:t> Education </a:t>
            </a:r>
            <a:r>
              <a:rPr lang="en-US" sz="2000" dirty="0">
                <a:solidFill>
                  <a:srgbClr val="000000"/>
                </a:solidFill>
                <a:latin typeface="Times New Roman"/>
                <a:ea typeface="Tahoma"/>
                <a:cs typeface="Tahoma"/>
              </a:rPr>
              <a:t>websites</a:t>
            </a:r>
            <a:endParaRPr lang="en-US" sz="2000" b="0" i="0" dirty="0">
              <a:solidFill>
                <a:srgbClr val="000000"/>
              </a:solidFill>
              <a:latin typeface="Times New Roman"/>
              <a:ea typeface="Tahoma"/>
              <a:cs typeface="Tahoma"/>
            </a:endParaRPr>
          </a:p>
          <a:p>
            <a:r>
              <a:rPr lang="en-US" sz="2000" b="0" i="0" dirty="0">
                <a:solidFill>
                  <a:srgbClr val="000000"/>
                </a:solidFill>
                <a:latin typeface="Times New Roman"/>
                <a:ea typeface="Tahoma"/>
                <a:cs typeface="Tahoma"/>
              </a:rPr>
              <a:t>DISCUSS VA Education and training benefits (GI Bill Program)</a:t>
            </a:r>
            <a:endParaRPr lang="en-US" sz="2000">
              <a:latin typeface="Times New Roman"/>
              <a:ea typeface="Tahoma"/>
              <a:cs typeface="Tahoma"/>
            </a:endParaRPr>
          </a:p>
          <a:p>
            <a:r>
              <a:rPr lang="en-US" sz="2000" b="0" i="0" dirty="0">
                <a:solidFill>
                  <a:srgbClr val="000000"/>
                </a:solidFill>
                <a:latin typeface="Times New Roman"/>
                <a:ea typeface="Tahoma"/>
                <a:cs typeface="Tahoma"/>
              </a:rPr>
              <a:t>STATE the purpose of Navy Credentialing Opportunities Online (Navy COOL)</a:t>
            </a:r>
            <a:endParaRPr lang="en-US" sz="2000">
              <a:latin typeface="Times New Roman"/>
              <a:ea typeface="Tahoma"/>
              <a:cs typeface="Tahoma"/>
            </a:endParaRPr>
          </a:p>
          <a:p>
            <a:r>
              <a:rPr lang="en-US" sz="2000" b="0" i="0" dirty="0">
                <a:solidFill>
                  <a:srgbClr val="000000"/>
                </a:solidFill>
                <a:latin typeface="Times New Roman"/>
                <a:ea typeface="Tahoma"/>
                <a:cs typeface="Tahoma"/>
              </a:rPr>
              <a:t>STATE the purpose of  Defense Activity for Non-Traditional Education Support (DANTES)</a:t>
            </a:r>
            <a:endParaRPr lang="en-US" sz="2000">
              <a:latin typeface="Times New Roman"/>
              <a:ea typeface="Tahoma"/>
              <a:cs typeface="Tahoma"/>
            </a:endParaRPr>
          </a:p>
          <a:p>
            <a:r>
              <a:rPr lang="en-US" sz="2000" b="0" i="0" dirty="0">
                <a:solidFill>
                  <a:srgbClr val="000000"/>
                </a:solidFill>
                <a:latin typeface="Times New Roman"/>
                <a:ea typeface="Tahoma"/>
                <a:cs typeface="Tahoma"/>
              </a:rPr>
              <a:t>LIST resources located within DoD MWR Libraries</a:t>
            </a:r>
          </a:p>
          <a:p>
            <a:r>
              <a:rPr lang="en-US" sz="2000" dirty="0">
                <a:latin typeface="Times New Roman"/>
                <a:ea typeface="Tahoma"/>
                <a:cs typeface="Tahoma"/>
              </a:rPr>
              <a:t>DISCUSS the benefits of the Online Academic Skills Course</a:t>
            </a:r>
          </a:p>
          <a:p>
            <a:pPr marL="0" indent="0">
              <a:buNone/>
            </a:pPr>
            <a:endParaRPr lang="en-US" sz="1800">
              <a:ea typeface="Tahoma"/>
              <a:cs typeface="Tahoma"/>
            </a:endParaRPr>
          </a:p>
          <a:p>
            <a:pPr>
              <a:lnSpc>
                <a:spcPct val="110000"/>
              </a:lnSpc>
            </a:pPr>
            <a:endParaRPr lang="en-US">
              <a:ea typeface="Tahoma"/>
              <a:cs typeface="Tahoma"/>
            </a:endParaRPr>
          </a:p>
        </p:txBody>
      </p:sp>
    </p:spTree>
    <p:extLst>
      <p:ext uri="{BB962C8B-B14F-4D97-AF65-F5344CB8AC3E}">
        <p14:creationId xmlns:p14="http://schemas.microsoft.com/office/powerpoint/2010/main" val="4267923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26DF-C2D0-39CB-CAC8-B46D9FCE7AA6}"/>
            </a:ext>
          </a:extLst>
        </p:cNvPr>
        <p:cNvGrpSpPr/>
        <p:nvPr/>
      </p:nvGrpSpPr>
      <p:grpSpPr>
        <a:xfrm>
          <a:off x="0" y="0"/>
          <a:ext cx="0" cy="0"/>
          <a:chOff x="0" y="0"/>
          <a:chExt cx="0" cy="0"/>
        </a:xfrm>
      </p:grpSpPr>
      <p:pic>
        <p:nvPicPr>
          <p:cNvPr id="2" name="Picture 1" descr="Website&#10;&#10;Description automatically generated">
            <a:extLst>
              <a:ext uri="{FF2B5EF4-FFF2-40B4-BE49-F238E27FC236}">
                <a16:creationId xmlns:a16="http://schemas.microsoft.com/office/drawing/2014/main" id="{AE62ADCF-6475-11DB-2B74-ECCEF2AD0791}"/>
              </a:ext>
            </a:extLst>
          </p:cNvPr>
          <p:cNvPicPr>
            <a:picLocks noChangeAspect="1"/>
          </p:cNvPicPr>
          <p:nvPr/>
        </p:nvPicPr>
        <p:blipFill>
          <a:blip r:embed="rId3"/>
          <a:stretch>
            <a:fillRect/>
          </a:stretch>
        </p:blipFill>
        <p:spPr>
          <a:xfrm>
            <a:off x="10056562" y="4644940"/>
            <a:ext cx="1850041" cy="1098882"/>
          </a:xfrm>
          <a:prstGeom prst="rect">
            <a:avLst/>
          </a:prstGeom>
        </p:spPr>
      </p:pic>
      <p:sp>
        <p:nvSpPr>
          <p:cNvPr id="26" name="TextBox 25">
            <a:extLst>
              <a:ext uri="{FF2B5EF4-FFF2-40B4-BE49-F238E27FC236}">
                <a16:creationId xmlns:a16="http://schemas.microsoft.com/office/drawing/2014/main" id="{C02F6F3F-4B46-374E-C303-6E52A09A90E2}"/>
              </a:ext>
            </a:extLst>
          </p:cNvPr>
          <p:cNvSpPr txBox="1"/>
          <p:nvPr/>
        </p:nvSpPr>
        <p:spPr>
          <a:xfrm>
            <a:off x="153" y="338335"/>
            <a:ext cx="1219487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US" sz="3200" b="1" i="0" u="none" strike="noStrike" kern="1200" cap="none" spc="0" normalizeH="0" baseline="0" noProof="0" dirty="0">
                <a:ln>
                  <a:noFill/>
                </a:ln>
                <a:solidFill>
                  <a:srgbClr val="000000"/>
                </a:solidFill>
                <a:effectLst/>
                <a:uLnTx/>
                <a:uFillTx/>
                <a:latin typeface="Times New Roman"/>
                <a:cs typeface="Times New Roman"/>
              </a:rPr>
              <a:t>Defense Activity for Non-Traditional Education Support </a:t>
            </a:r>
            <a:br>
              <a:rPr lang="en-US" sz="2800" dirty="0">
                <a:latin typeface="Calibri"/>
              </a:rPr>
            </a:br>
            <a:r>
              <a:rPr kumimoji="0" lang="en-US" sz="2000" b="0" i="0" u="none" strike="noStrike" kern="1200" cap="none" spc="0" normalizeH="0" baseline="0" noProof="0" dirty="0">
                <a:ln>
                  <a:noFill/>
                </a:ln>
                <a:solidFill>
                  <a:srgbClr val="000000"/>
                </a:solidFill>
                <a:effectLst/>
                <a:uLnTx/>
                <a:uFillTx/>
                <a:latin typeface="Times New Roman"/>
                <a:cs typeface="Times New Roman"/>
              </a:rPr>
              <a:t>(DANTES)​</a:t>
            </a:r>
          </a:p>
        </p:txBody>
      </p:sp>
      <p:sp>
        <p:nvSpPr>
          <p:cNvPr id="31" name="Content Placeholder 2">
            <a:extLst>
              <a:ext uri="{FF2B5EF4-FFF2-40B4-BE49-F238E27FC236}">
                <a16:creationId xmlns:a16="http://schemas.microsoft.com/office/drawing/2014/main" id="{8901A99A-E06E-C53B-298E-8BB4AA830958}"/>
              </a:ext>
            </a:extLst>
          </p:cNvPr>
          <p:cNvSpPr txBox="1">
            <a:spLocks/>
          </p:cNvSpPr>
          <p:nvPr/>
        </p:nvSpPr>
        <p:spPr>
          <a:xfrm>
            <a:off x="1066800" y="1421007"/>
            <a:ext cx="10058400" cy="460846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2"/>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2000" kern="0" dirty="0">
                <a:solidFill>
                  <a:srgbClr val="000000"/>
                </a:solidFill>
                <a:latin typeface="Times New Roman"/>
                <a:cs typeface="Times New Roman"/>
              </a:rPr>
              <a:t>DANTES provides</a:t>
            </a:r>
            <a:r>
              <a:rPr kumimoji="0" lang="en-US" sz="2000" b="0" i="0" u="none" strike="noStrike" kern="0" cap="none" spc="0" normalizeH="0" baseline="0" noProof="0" dirty="0">
                <a:ln>
                  <a:noFill/>
                </a:ln>
                <a:solidFill>
                  <a:srgbClr val="000000"/>
                </a:solidFill>
                <a:effectLst/>
                <a:uLnTx/>
                <a:uFillTx/>
                <a:latin typeface="Times New Roman"/>
                <a:cs typeface="Times New Roman"/>
              </a:rPr>
              <a:t> </a:t>
            </a:r>
            <a:r>
              <a:rPr kumimoji="0" lang="en-US" sz="2000" b="0" i="0" u="none" strike="noStrike" kern="1200" cap="none" spc="0" normalizeH="0" baseline="0" noProof="0" dirty="0">
                <a:ln>
                  <a:noFill/>
                </a:ln>
                <a:solidFill>
                  <a:srgbClr val="000000"/>
                </a:solidFill>
                <a:effectLst/>
                <a:uLnTx/>
                <a:uFillTx/>
                <a:latin typeface="Times New Roman"/>
                <a:cs typeface="Arial"/>
              </a:rPr>
              <a:t>education and career planning programs at no-cost to actively serving U.S. service members, supporting </a:t>
            </a:r>
            <a:r>
              <a:rPr kumimoji="0" lang="en-US" sz="2000" b="0" i="0" u="none" strike="noStrike" kern="1200" cap="none" spc="0" normalizeH="0" baseline="0" noProof="0" dirty="0">
                <a:ln>
                  <a:noFill/>
                </a:ln>
                <a:solidFill>
                  <a:srgbClr val="000000"/>
                </a:solidFill>
                <a:effectLst/>
                <a:uLnTx/>
                <a:uFillTx/>
                <a:latin typeface="Times New Roman"/>
                <a:ea typeface="Aptos" panose="020B0004020202020204" pitchFamily="34" charset="0"/>
                <a:cs typeface="Times New Roman"/>
              </a:rPr>
              <a:t>the Department of Defense’s (DoD) recruitment, retention, readiness, and transition efforts through lifelong learning and critical thinking. </a:t>
            </a:r>
            <a:endParaRPr lang="en-US" sz="2000" b="0" i="0" u="none" strike="noStrike" kern="1200" cap="none" spc="0" normalizeH="0" baseline="0" noProof="0" dirty="0">
              <a:ln>
                <a:noFill/>
              </a:ln>
              <a:solidFill>
                <a:srgbClr val="000000"/>
              </a:solidFill>
              <a:effectLst/>
              <a:uLnTx/>
              <a:uFillTx/>
              <a:latin typeface="Times New Roman"/>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000" b="0" i="0" u="none" strike="noStrike" kern="1200" cap="none" spc="0" normalizeH="0" baseline="0" noProof="0" dirty="0">
              <a:ln>
                <a:noFill/>
              </a:ln>
              <a:solidFill>
                <a:srgbClr val="E8E8E8"/>
              </a:solidFill>
              <a:effectLst/>
              <a:uLnTx/>
              <a:uFillTx/>
              <a:latin typeface="Times New Roman"/>
              <a:ea typeface="Aptos" panose="020B000402020202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Times New Roman"/>
                <a:ea typeface="Aptos" panose="020B0004020202020204" pitchFamily="34" charset="0"/>
                <a:cs typeface="Times New Roman"/>
              </a:rPr>
              <a:t>More than ~123K sailors participate annually in Defense Education programs, helping them at every </a:t>
            </a:r>
            <a:r>
              <a:rPr kumimoji="0" lang="en-US" sz="2000" b="0" i="0" u="none" strike="noStrike" kern="1200" cap="none" spc="0" normalizeH="0" baseline="0" noProof="0" dirty="0">
                <a:ln>
                  <a:noFill/>
                </a:ln>
                <a:solidFill>
                  <a:srgbClr val="000000"/>
                </a:solidFill>
                <a:effectLst/>
                <a:uLnTx/>
                <a:uFillTx/>
                <a:latin typeface="Times New Roman"/>
                <a:cs typeface="Arial"/>
              </a:rPr>
              <a:t>stage of their military career and into transition to the civilian workforce. </a:t>
            </a:r>
            <a:endParaRPr lang="en-US" sz="2000" b="0" i="0" u="none" strike="noStrike" kern="1200" cap="none" spc="0" normalizeH="0" baseline="0" noProof="0" dirty="0">
              <a:ln>
                <a:noFill/>
              </a:ln>
              <a:solidFill>
                <a:srgbClr val="000000"/>
              </a:solidFill>
              <a:effectLst/>
              <a:uLnTx/>
              <a:uFillTx/>
              <a:latin typeface="Times New Roman"/>
              <a:cs typeface="Arial"/>
            </a:endParaRPr>
          </a:p>
        </p:txBody>
      </p:sp>
      <p:sp>
        <p:nvSpPr>
          <p:cNvPr id="3" name="TextBox 2">
            <a:extLst>
              <a:ext uri="{FF2B5EF4-FFF2-40B4-BE49-F238E27FC236}">
                <a16:creationId xmlns:a16="http://schemas.microsoft.com/office/drawing/2014/main" id="{91E16192-5106-8DC1-F169-F722E112A45C}"/>
              </a:ext>
            </a:extLst>
          </p:cNvPr>
          <p:cNvSpPr txBox="1"/>
          <p:nvPr/>
        </p:nvSpPr>
        <p:spPr>
          <a:xfrm>
            <a:off x="2024309" y="3882498"/>
            <a:ext cx="5759180" cy="1323439"/>
          </a:xfrm>
          <a:prstGeom prst="rect">
            <a:avLst/>
          </a:prstGeom>
          <a:noFill/>
        </p:spPr>
        <p:txBody>
          <a:bodyPr wrap="square" lIns="91440" tIns="45720" rIns="91440" bIns="45720" rtlCol="0" anchor="t">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Arial"/>
              </a:rPr>
              <a:t>College and Career Planning </a:t>
            </a:r>
            <a:endParaRPr lang="en-US" sz="2000" b="0" i="0" u="none" strike="noStrike" kern="1200" cap="none" spc="0" normalizeH="0" baseline="0" noProof="0" dirty="0">
              <a:ln>
                <a:noFill/>
              </a:ln>
              <a:solidFill>
                <a:srgbClr val="000000"/>
              </a:solidFill>
              <a:effectLst/>
              <a:uLnTx/>
              <a:uFillTx/>
              <a:latin typeface="Times New Roman"/>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Arial"/>
              </a:rPr>
              <a:t>College Credit for Prior Learning </a:t>
            </a:r>
            <a:endParaRPr lang="en-US" sz="2000" b="0" i="0" u="none" strike="noStrike" kern="1200" cap="none" spc="0" normalizeH="0" baseline="0" noProof="0" dirty="0">
              <a:ln>
                <a:noFill/>
              </a:ln>
              <a:solidFill>
                <a:srgbClr val="000000"/>
              </a:solidFill>
              <a:effectLst/>
              <a:uLnTx/>
              <a:uFillTx/>
              <a:latin typeface="Times New Roman"/>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Arial"/>
              </a:rPr>
              <a:t>Education Support (CONUS &amp; OCONUS) </a:t>
            </a:r>
            <a:endParaRPr lang="en-US" sz="2000" b="0" i="0" u="none" strike="noStrike" kern="1200" cap="none" spc="0" normalizeH="0" baseline="0" noProof="0" dirty="0">
              <a:ln>
                <a:noFill/>
              </a:ln>
              <a:solidFill>
                <a:srgbClr val="000000"/>
              </a:solidFill>
              <a:effectLst/>
              <a:uLnTx/>
              <a:uFillTx/>
              <a:latin typeface="Times New Roman"/>
              <a:cs typeface="Arial"/>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Arial"/>
              </a:rPr>
              <a:t>Academic Credentials for Successful Transition</a:t>
            </a:r>
            <a:endParaRPr lang="en-US" sz="2000" b="0" i="0" u="none" strike="noStrike" kern="1200" cap="none" spc="0" normalizeH="0" baseline="0" noProof="0" dirty="0">
              <a:ln>
                <a:noFill/>
              </a:ln>
              <a:solidFill>
                <a:srgbClr val="000000"/>
              </a:solidFill>
              <a:effectLst/>
              <a:uLnTx/>
              <a:uFillTx/>
              <a:latin typeface="Times New Roman"/>
              <a:cs typeface="Arial"/>
            </a:endParaRPr>
          </a:p>
        </p:txBody>
      </p:sp>
    </p:spTree>
    <p:extLst>
      <p:ext uri="{BB962C8B-B14F-4D97-AF65-F5344CB8AC3E}">
        <p14:creationId xmlns:p14="http://schemas.microsoft.com/office/powerpoint/2010/main" val="311468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45CC8-426E-642F-321F-4E12C11F6137}"/>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D7643404-5CB8-3264-5A55-772B3AD4DB54}"/>
              </a:ext>
            </a:extLst>
          </p:cNvPr>
          <p:cNvSpPr txBox="1"/>
          <p:nvPr/>
        </p:nvSpPr>
        <p:spPr>
          <a:xfrm>
            <a:off x="4307" y="198120"/>
            <a:ext cx="1218338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3200" b="1" dirty="0">
                <a:solidFill>
                  <a:srgbClr val="000000"/>
                </a:solidFill>
                <a:latin typeface="Times New Roman"/>
                <a:cs typeface="Times New Roman"/>
              </a:rPr>
              <a:t>College Level Examination Program</a:t>
            </a:r>
          </a:p>
          <a:p>
            <a:pPr algn="ctr">
              <a:defRPr/>
            </a:pPr>
            <a:r>
              <a:rPr lang="en-US" sz="2000" dirty="0">
                <a:solidFill>
                  <a:srgbClr val="000000"/>
                </a:solidFill>
                <a:latin typeface="Times New Roman"/>
                <a:cs typeface="Times New Roman"/>
              </a:rPr>
              <a:t> (CLEP)</a:t>
            </a:r>
            <a:endParaRPr lang="en-US" sz="2000" dirty="0">
              <a:latin typeface="Times New Roman"/>
              <a:cs typeface="Times New Roman"/>
            </a:endParaRPr>
          </a:p>
        </p:txBody>
      </p:sp>
      <p:sp>
        <p:nvSpPr>
          <p:cNvPr id="31" name="Content Placeholder 2">
            <a:extLst>
              <a:ext uri="{FF2B5EF4-FFF2-40B4-BE49-F238E27FC236}">
                <a16:creationId xmlns:a16="http://schemas.microsoft.com/office/drawing/2014/main" id="{E4297E00-01A3-BD94-027D-BBEF88064CF1}"/>
              </a:ext>
            </a:extLst>
          </p:cNvPr>
          <p:cNvSpPr txBox="1">
            <a:spLocks/>
          </p:cNvSpPr>
          <p:nvPr/>
        </p:nvSpPr>
        <p:spPr>
          <a:xfrm>
            <a:off x="1946031" y="4935255"/>
            <a:ext cx="1970441" cy="115031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2"/>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2"/>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endParaRPr kumimoji="0" lang="en-US" sz="2000" b="0" i="0" u="none" strike="noStrike" kern="1200" cap="none" spc="0" normalizeH="0" baseline="0" noProof="0">
              <a:ln>
                <a:noFill/>
              </a:ln>
              <a:solidFill>
                <a:srgbClr val="E8E8E8"/>
              </a:solidFill>
              <a:effectLst/>
              <a:uLnTx/>
              <a:uFillTx/>
              <a:latin typeface="Arial Narrow" panose="020B0606020202030204" pitchFamily="34" charset="0"/>
              <a:ea typeface="+mn-ea"/>
              <a:cs typeface="Arial"/>
            </a:endParaRPr>
          </a:p>
        </p:txBody>
      </p:sp>
      <p:pic>
        <p:nvPicPr>
          <p:cNvPr id="6" name="Picture 5">
            <a:extLst>
              <a:ext uri="{FF2B5EF4-FFF2-40B4-BE49-F238E27FC236}">
                <a16:creationId xmlns:a16="http://schemas.microsoft.com/office/drawing/2014/main" id="{13EB00A4-55B5-FAEE-403D-850ACEF48AFF}"/>
              </a:ext>
            </a:extLst>
          </p:cNvPr>
          <p:cNvPicPr>
            <a:picLocks noChangeAspect="1"/>
          </p:cNvPicPr>
          <p:nvPr/>
        </p:nvPicPr>
        <p:blipFill>
          <a:blip r:embed="rId3">
            <a:alphaModFix amt="88000"/>
          </a:blip>
          <a:srcRect l="8219" r="3014"/>
          <a:stretch/>
        </p:blipFill>
        <p:spPr>
          <a:xfrm>
            <a:off x="1777249" y="1227187"/>
            <a:ext cx="8637502" cy="3623804"/>
          </a:xfrm>
          <a:prstGeom prst="rect">
            <a:avLst/>
          </a:prstGeom>
          <a:solidFill>
            <a:schemeClr val="accent6">
              <a:alpha val="24000"/>
            </a:schemeClr>
          </a:solidFill>
          <a:ln>
            <a:solidFill>
              <a:schemeClr val="tx1"/>
            </a:solidFill>
          </a:ln>
        </p:spPr>
      </p:pic>
      <p:pic>
        <p:nvPicPr>
          <p:cNvPr id="2" name="Picture 1" descr="Text&#10;&#10;AI-generated content may be incorrect.">
            <a:extLst>
              <a:ext uri="{FF2B5EF4-FFF2-40B4-BE49-F238E27FC236}">
                <a16:creationId xmlns:a16="http://schemas.microsoft.com/office/drawing/2014/main" id="{7FADFCA6-6F02-67CC-2876-CB82E12F4CF3}"/>
              </a:ext>
            </a:extLst>
          </p:cNvPr>
          <p:cNvPicPr>
            <a:picLocks noChangeAspect="1"/>
          </p:cNvPicPr>
          <p:nvPr/>
        </p:nvPicPr>
        <p:blipFill>
          <a:blip r:embed="rId4"/>
          <a:stretch>
            <a:fillRect/>
          </a:stretch>
        </p:blipFill>
        <p:spPr>
          <a:xfrm>
            <a:off x="9825659" y="4942437"/>
            <a:ext cx="2159554" cy="904601"/>
          </a:xfrm>
          <a:prstGeom prst="rect">
            <a:avLst/>
          </a:prstGeom>
        </p:spPr>
      </p:pic>
    </p:spTree>
    <p:extLst>
      <p:ext uri="{BB962C8B-B14F-4D97-AF65-F5344CB8AC3E}">
        <p14:creationId xmlns:p14="http://schemas.microsoft.com/office/powerpoint/2010/main" val="3384573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07210-6AD8-5134-6736-70A2E6A9C1BE}"/>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58CF2ACB-BD8C-E3D6-73FA-237BEC53C9AF}"/>
              </a:ext>
            </a:extLst>
          </p:cNvPr>
          <p:cNvSpPr txBox="1"/>
          <p:nvPr/>
        </p:nvSpPr>
        <p:spPr>
          <a:xfrm>
            <a:off x="1175" y="321373"/>
            <a:ext cx="1218965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a:cs typeface="Times New Roman"/>
              </a:rPr>
              <a:t>DoD MWR Libraries</a:t>
            </a:r>
          </a:p>
        </p:txBody>
      </p:sp>
      <p:pic>
        <p:nvPicPr>
          <p:cNvPr id="11" name="Picture 10">
            <a:extLst>
              <a:ext uri="{FF2B5EF4-FFF2-40B4-BE49-F238E27FC236}">
                <a16:creationId xmlns:a16="http://schemas.microsoft.com/office/drawing/2014/main" id="{763BCC4C-55BA-F0C4-2EE8-92AFD4B071FB}"/>
              </a:ext>
            </a:extLst>
          </p:cNvPr>
          <p:cNvPicPr>
            <a:picLocks noChangeAspect="1"/>
          </p:cNvPicPr>
          <p:nvPr/>
        </p:nvPicPr>
        <p:blipFill>
          <a:blip r:embed="rId3">
            <a:alphaModFix/>
            <a:extLst>
              <a:ext uri="{28A0092B-C50C-407E-A947-70E740481C1C}">
                <a14:useLocalDpi xmlns:a14="http://schemas.microsoft.com/office/drawing/2010/main" val="0"/>
              </a:ext>
            </a:extLst>
          </a:blip>
          <a:srcRect t="66001" b="12656"/>
          <a:stretch/>
        </p:blipFill>
        <p:spPr>
          <a:xfrm>
            <a:off x="3833191" y="4031974"/>
            <a:ext cx="4475035" cy="1337196"/>
          </a:xfrm>
          <a:prstGeom prst="rect">
            <a:avLst/>
          </a:prstGeom>
        </p:spPr>
      </p:pic>
      <p:pic>
        <p:nvPicPr>
          <p:cNvPr id="12" name="Picture 11">
            <a:extLst>
              <a:ext uri="{FF2B5EF4-FFF2-40B4-BE49-F238E27FC236}">
                <a16:creationId xmlns:a16="http://schemas.microsoft.com/office/drawing/2014/main" id="{EBE3D51F-F3CD-4EE6-BBE6-3199A9FE0F7E}"/>
              </a:ext>
            </a:extLst>
          </p:cNvPr>
          <p:cNvPicPr>
            <a:picLocks noChangeAspect="1"/>
          </p:cNvPicPr>
          <p:nvPr/>
        </p:nvPicPr>
        <p:blipFill>
          <a:blip r:embed="rId4">
            <a:alphaModFix/>
          </a:blip>
          <a:srcRect b="74796"/>
          <a:stretch/>
        </p:blipFill>
        <p:spPr>
          <a:xfrm>
            <a:off x="1366476" y="1550661"/>
            <a:ext cx="4704442" cy="1241145"/>
          </a:xfrm>
          <a:prstGeom prst="rect">
            <a:avLst/>
          </a:prstGeom>
        </p:spPr>
      </p:pic>
      <p:pic>
        <p:nvPicPr>
          <p:cNvPr id="13" name="Picture 12">
            <a:extLst>
              <a:ext uri="{FF2B5EF4-FFF2-40B4-BE49-F238E27FC236}">
                <a16:creationId xmlns:a16="http://schemas.microsoft.com/office/drawing/2014/main" id="{2AF29BF8-815A-47C9-82AB-4D5BE92079CC}"/>
              </a:ext>
            </a:extLst>
          </p:cNvPr>
          <p:cNvPicPr>
            <a:picLocks noChangeAspect="1"/>
          </p:cNvPicPr>
          <p:nvPr/>
        </p:nvPicPr>
        <p:blipFill>
          <a:blip r:embed="rId5">
            <a:alphaModFix/>
          </a:blip>
          <a:srcRect t="65080"/>
          <a:stretch/>
        </p:blipFill>
        <p:spPr>
          <a:xfrm>
            <a:off x="3637120" y="2694467"/>
            <a:ext cx="4700423" cy="1241145"/>
          </a:xfrm>
          <a:prstGeom prst="rect">
            <a:avLst/>
          </a:prstGeom>
        </p:spPr>
      </p:pic>
      <p:pic>
        <p:nvPicPr>
          <p:cNvPr id="14" name="Picture 13">
            <a:extLst>
              <a:ext uri="{FF2B5EF4-FFF2-40B4-BE49-F238E27FC236}">
                <a16:creationId xmlns:a16="http://schemas.microsoft.com/office/drawing/2014/main" id="{629F61E6-C617-8FF1-B18B-47AE6710453A}"/>
              </a:ext>
            </a:extLst>
          </p:cNvPr>
          <p:cNvPicPr>
            <a:picLocks noChangeAspect="1"/>
          </p:cNvPicPr>
          <p:nvPr/>
        </p:nvPicPr>
        <p:blipFill>
          <a:blip r:embed="rId6">
            <a:alphaModFix/>
          </a:blip>
          <a:srcRect t="50000"/>
          <a:stretch/>
        </p:blipFill>
        <p:spPr>
          <a:xfrm>
            <a:off x="6063974" y="1552713"/>
            <a:ext cx="4700423" cy="1194919"/>
          </a:xfrm>
          <a:prstGeom prst="rect">
            <a:avLst/>
          </a:prstGeom>
        </p:spPr>
      </p:pic>
      <p:sp>
        <p:nvSpPr>
          <p:cNvPr id="15" name="TextBox 14">
            <a:extLst>
              <a:ext uri="{FF2B5EF4-FFF2-40B4-BE49-F238E27FC236}">
                <a16:creationId xmlns:a16="http://schemas.microsoft.com/office/drawing/2014/main" id="{8C3691A8-3AF8-7B94-7168-464BDD86624C}"/>
              </a:ext>
            </a:extLst>
          </p:cNvPr>
          <p:cNvSpPr txBox="1"/>
          <p:nvPr/>
        </p:nvSpPr>
        <p:spPr>
          <a:xfrm>
            <a:off x="3498558" y="1099020"/>
            <a:ext cx="5150709" cy="40011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cs typeface="Arial"/>
              </a:rPr>
              <a:t>Resources for Personal and Professional Growth</a:t>
            </a:r>
          </a:p>
        </p:txBody>
      </p:sp>
      <p:pic>
        <p:nvPicPr>
          <p:cNvPr id="2" name="Picture 1" descr="Logo, company name&#10;&#10;AI-generated content may be incorrect.">
            <a:extLst>
              <a:ext uri="{FF2B5EF4-FFF2-40B4-BE49-F238E27FC236}">
                <a16:creationId xmlns:a16="http://schemas.microsoft.com/office/drawing/2014/main" id="{36FE28AF-1594-250D-F386-221658E358F0}"/>
              </a:ext>
            </a:extLst>
          </p:cNvPr>
          <p:cNvPicPr>
            <a:picLocks noChangeAspect="1"/>
          </p:cNvPicPr>
          <p:nvPr/>
        </p:nvPicPr>
        <p:blipFill>
          <a:blip r:embed="rId7"/>
          <a:stretch>
            <a:fillRect/>
          </a:stretch>
        </p:blipFill>
        <p:spPr>
          <a:xfrm>
            <a:off x="9864587" y="5182358"/>
            <a:ext cx="2070653" cy="579371"/>
          </a:xfrm>
          <a:prstGeom prst="rect">
            <a:avLst/>
          </a:prstGeom>
        </p:spPr>
      </p:pic>
    </p:spTree>
    <p:extLst>
      <p:ext uri="{BB962C8B-B14F-4D97-AF65-F5344CB8AC3E}">
        <p14:creationId xmlns:p14="http://schemas.microsoft.com/office/powerpoint/2010/main" val="939494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5C0FD-48EF-FDCD-DCB0-0BF2A8FC18EF}"/>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2D854AA5-0971-D122-D769-3E9A2998511B}"/>
              </a:ext>
            </a:extLst>
          </p:cNvPr>
          <p:cNvSpPr txBox="1"/>
          <p:nvPr/>
        </p:nvSpPr>
        <p:spPr>
          <a:xfrm>
            <a:off x="-4185" y="391414"/>
            <a:ext cx="122003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ea typeface="+mn-lt"/>
                <a:cs typeface="+mn-lt"/>
              </a:rPr>
              <a:t>EBSCO LearningExpress</a:t>
            </a:r>
            <a:endParaRPr kumimoji="0" lang="en-US" sz="3200" b="1" i="0" u="none" strike="noStrike" kern="1200" cap="none" spc="0" normalizeH="0" baseline="0" noProof="0" dirty="0">
              <a:ln>
                <a:noFill/>
              </a:ln>
              <a:solidFill>
                <a:prstClr val="black"/>
              </a:solidFill>
              <a:effectLst/>
              <a:uLnTx/>
              <a:uFillTx/>
              <a:latin typeface="Times New Roman"/>
              <a:ea typeface="Tahoma"/>
              <a:cs typeface="Tahoma"/>
            </a:endParaRPr>
          </a:p>
        </p:txBody>
      </p:sp>
      <p:sp>
        <p:nvSpPr>
          <p:cNvPr id="2" name="TextBox 1">
            <a:extLst>
              <a:ext uri="{FF2B5EF4-FFF2-40B4-BE49-F238E27FC236}">
                <a16:creationId xmlns:a16="http://schemas.microsoft.com/office/drawing/2014/main" id="{7042AB32-03B5-1CE6-5523-C128D1B97AA8}"/>
              </a:ext>
            </a:extLst>
          </p:cNvPr>
          <p:cNvSpPr txBox="1"/>
          <p:nvPr/>
        </p:nvSpPr>
        <p:spPr>
          <a:xfrm>
            <a:off x="1066800" y="1226201"/>
            <a:ext cx="10058400" cy="4688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228600" algn="l" defTabSz="914400">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Military Test Preparation</a:t>
            </a:r>
            <a:endParaRPr lang="en-US" sz="2000" b="0" i="0" u="none" strike="noStrike" kern="1200" cap="none" spc="0" normalizeH="0" baseline="0" noProof="0" dirty="0">
              <a:ln>
                <a:noFill/>
              </a:ln>
              <a:solidFill>
                <a:srgbClr val="E8B010"/>
              </a:solidFill>
              <a:effectLst/>
              <a:uLnTx/>
              <a:uFillTx/>
              <a:latin typeface="Times New Roman"/>
              <a:ea typeface="Tahoma"/>
              <a:cs typeface="Tahoma"/>
            </a:endParaRPr>
          </a:p>
          <a:p>
            <a:pPr marL="228600" marR="0" lvl="0" indent="-228600" algn="l" defTabSz="914400" rtl="0" eaLnBrk="1" fontAlgn="auto" latinLnBrk="0" hangingPunct="1">
              <a:lnSpc>
                <a:spcPct val="9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Aptitude Battery Test (ASVAB)</a:t>
            </a:r>
            <a:endParaRPr lang="en-US" sz="2000" b="0" i="0" u="none" strike="noStrike" kern="1200" cap="none" spc="0" normalizeH="0" baseline="0" noProof="0">
              <a:ln>
                <a:noFill/>
              </a:ln>
              <a:solidFill>
                <a:srgbClr val="E8B010"/>
              </a:solidFill>
              <a:effectLst/>
              <a:uLnTx/>
              <a:uFillTx/>
              <a:latin typeface="Times New Roman"/>
              <a:ea typeface="Tahoma"/>
              <a:cs typeface="Tahoma"/>
            </a:endParaRPr>
          </a:p>
          <a:p>
            <a:pPr marL="228600" marR="0" lvl="0" indent="-228600" algn="l" defTabSz="914400" rtl="0" eaLnBrk="1" fontAlgn="auto" latinLnBrk="0" hangingPunct="1">
              <a:lnSpc>
                <a:spcPct val="9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Aviation Selection Test Battery (ASTB)</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228600" marR="0" lvl="0" indent="-228600" algn="l" defTabSz="914400" rtl="0" eaLnBrk="1" fontAlgn="auto" latinLnBrk="0" hangingPunct="1">
              <a:lnSpc>
                <a:spcPct val="9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Navy Advanced Programs Test (NAPT)</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228600" marR="0" lvl="0" indent="-228600" algn="l" defTabSz="914400" rtl="0" eaLnBrk="1" fontAlgn="auto" latinLnBrk="0" hangingPunct="1">
              <a:lnSpc>
                <a:spcPct val="9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Skills Practice</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342900" marR="0" lvl="0" indent="-342900" algn="l" defTabSz="914400" rtl="0" eaLnBrk="1" fontAlgn="auto" latinLnBrk="0" hangingPunct="1">
              <a:lnSpc>
                <a:spcPct val="90000"/>
              </a:lnSpc>
              <a:spcBef>
                <a:spcPts val="1000"/>
              </a:spcBef>
              <a:spcAft>
                <a:spcPts val="0"/>
              </a:spcAft>
              <a:buClrTx/>
              <a:buSzTx/>
              <a:buFont typeface="Arial"/>
              <a:buChar char="•"/>
              <a:tabLst/>
              <a:defRPr/>
            </a:pPr>
            <a:endParaRPr lang="en-US" sz="2000" b="0" i="0" u="none" strike="noStrike" kern="1200" cap="none" spc="0" normalizeH="0" baseline="0" noProof="0" dirty="0">
              <a:ln>
                <a:noFill/>
              </a:ln>
              <a:solidFill>
                <a:srgbClr val="FFFEF9"/>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Test Prep for College and Career exams</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SAT, ACT, GRE, and career certification exams (nursing, real estate, law enforcement, civil service, etc.)</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lang="en-US" sz="2000" b="0" i="0" u="none" strike="noStrike" kern="1200" cap="none" spc="0" normalizeH="0" baseline="0" noProof="0" dirty="0">
              <a:ln>
                <a:noFill/>
              </a:ln>
              <a:solidFill>
                <a:srgbClr val="FFFEF9"/>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Computer Skills Training</a:t>
            </a:r>
            <a:endParaRPr lang="en-US" sz="2000" b="0" i="0" u="none" strike="noStrike" kern="1200" cap="none" spc="0" normalizeH="0" baseline="0" noProof="0">
              <a:ln>
                <a:noFill/>
              </a:ln>
              <a:solidFill>
                <a:srgbClr val="000000"/>
              </a:solidFill>
              <a:effectLst/>
              <a:uLnTx/>
              <a:uFillTx/>
              <a:latin typeface="Times New Roman"/>
              <a:ea typeface="Tahoma"/>
              <a:cs typeface="Tahoma"/>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Microsoft Office, Adobe, and general digital literacy</a:t>
            </a:r>
            <a:endParaRPr lang="en-US" sz="2000" b="0" i="0" u="none" strike="noStrike" kern="1200" cap="none" spc="0" normalizeH="0" baseline="0" noProof="0" dirty="0">
              <a:ln>
                <a:noFill/>
              </a:ln>
              <a:solidFill>
                <a:srgbClr val="000000"/>
              </a:solidFill>
              <a:effectLst/>
              <a:uLnTx/>
              <a:uFillTx/>
              <a:latin typeface="Times New Roman"/>
              <a:ea typeface="Tahoma"/>
              <a:cs typeface="Tahoma"/>
            </a:endParaRPr>
          </a:p>
          <a:p>
            <a:pPr marL="228600" marR="0" lvl="0" indent="-228600" algn="l" defTabSz="914400">
              <a:spcAft>
                <a:spcPts val="0"/>
              </a:spcAft>
              <a:buClrTx/>
              <a:buSzTx/>
              <a:buFont typeface="Arial" panose="020B0604020202020204" pitchFamily="34" charset="0"/>
              <a:buChar char="•"/>
              <a:tabLst/>
              <a:defRPr/>
            </a:pPr>
            <a:endParaRPr lang="en-US" sz="3200" b="0" i="0" u="none" strike="noStrike" kern="1200" cap="none" spc="0" normalizeH="0" baseline="0" noProof="0" dirty="0">
              <a:ln>
                <a:noFill/>
              </a:ln>
              <a:solidFill>
                <a:srgbClr val="000000"/>
              </a:solidFill>
              <a:effectLst/>
              <a:uLnTx/>
              <a:uFillTx/>
              <a:latin typeface="Times New Roman"/>
              <a:ea typeface="Tahoma"/>
              <a:cs typeface="Tahoma"/>
            </a:endParaRPr>
          </a:p>
          <a:p>
            <a:pPr>
              <a:defRPr/>
            </a:pPr>
            <a:r>
              <a:rPr lang="en-US" sz="2400" dirty="0">
                <a:solidFill>
                  <a:srgbClr val="000000"/>
                </a:solidFill>
                <a:latin typeface="Times New Roman"/>
                <a:ea typeface="Tahoma"/>
                <a:cs typeface="Times New Roman"/>
                <a:hlinkClick r:id="rId3"/>
              </a:rPr>
              <a:t>https://www.learningexpresshub.com</a:t>
            </a:r>
            <a:endParaRPr lang="en-US" sz="2400"/>
          </a:p>
        </p:txBody>
      </p:sp>
      <p:pic>
        <p:nvPicPr>
          <p:cNvPr id="5" name="Picture 4">
            <a:extLst>
              <a:ext uri="{FF2B5EF4-FFF2-40B4-BE49-F238E27FC236}">
                <a16:creationId xmlns:a16="http://schemas.microsoft.com/office/drawing/2014/main" id="{5A50A3B5-D78C-46A3-3996-414FD0F4C04C}"/>
              </a:ext>
            </a:extLst>
          </p:cNvPr>
          <p:cNvPicPr>
            <a:picLocks noChangeAspect="1"/>
          </p:cNvPicPr>
          <p:nvPr/>
        </p:nvPicPr>
        <p:blipFill>
          <a:blip r:embed="rId4"/>
          <a:srcRect l="732" t="46290" r="-879" b="43156"/>
          <a:stretch>
            <a:fillRect/>
          </a:stretch>
        </p:blipFill>
        <p:spPr>
          <a:xfrm>
            <a:off x="9629223" y="5363925"/>
            <a:ext cx="2559475" cy="376288"/>
          </a:xfrm>
          <a:prstGeom prst="rect">
            <a:avLst/>
          </a:prstGeom>
        </p:spPr>
      </p:pic>
    </p:spTree>
    <p:extLst>
      <p:ext uri="{BB962C8B-B14F-4D97-AF65-F5344CB8AC3E}">
        <p14:creationId xmlns:p14="http://schemas.microsoft.com/office/powerpoint/2010/main" val="200192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D0CA7-C800-A711-36E3-C8F780794292}"/>
            </a:ext>
          </a:extLst>
        </p:cNvPr>
        <p:cNvGrpSpPr/>
        <p:nvPr/>
      </p:nvGrpSpPr>
      <p:grpSpPr>
        <a:xfrm>
          <a:off x="0" y="0"/>
          <a:ext cx="0" cy="0"/>
          <a:chOff x="0" y="0"/>
          <a:chExt cx="0" cy="0"/>
        </a:xfrm>
      </p:grpSpPr>
      <p:sp>
        <p:nvSpPr>
          <p:cNvPr id="26" name="TextBox 25">
            <a:extLst>
              <a:ext uri="{FF2B5EF4-FFF2-40B4-BE49-F238E27FC236}">
                <a16:creationId xmlns:a16="http://schemas.microsoft.com/office/drawing/2014/main" id="{B51ABBDC-FCA1-5B5D-3ED3-5E063A7FF03D}"/>
              </a:ext>
            </a:extLst>
          </p:cNvPr>
          <p:cNvSpPr txBox="1"/>
          <p:nvPr/>
        </p:nvSpPr>
        <p:spPr>
          <a:xfrm>
            <a:off x="-332" y="386597"/>
            <a:ext cx="1219266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a:cs typeface="Times New Roman"/>
              </a:rPr>
              <a:t>Tutor.com</a:t>
            </a:r>
          </a:p>
        </p:txBody>
      </p:sp>
      <p:pic>
        <p:nvPicPr>
          <p:cNvPr id="7" name="Picture 6">
            <a:extLst>
              <a:ext uri="{FF2B5EF4-FFF2-40B4-BE49-F238E27FC236}">
                <a16:creationId xmlns:a16="http://schemas.microsoft.com/office/drawing/2014/main" id="{3F2FD918-C1CF-D97D-9FEB-6FEE5E24FABB}"/>
              </a:ext>
            </a:extLst>
          </p:cNvPr>
          <p:cNvPicPr>
            <a:picLocks noChangeAspect="1"/>
          </p:cNvPicPr>
          <p:nvPr/>
        </p:nvPicPr>
        <p:blipFill>
          <a:blip r:embed="rId3">
            <a:alphaModFix amt="73000"/>
          </a:blip>
          <a:srcRect l="4969" r="3714"/>
          <a:stretch/>
        </p:blipFill>
        <p:spPr>
          <a:xfrm>
            <a:off x="1619244" y="1710635"/>
            <a:ext cx="8953512" cy="2334236"/>
          </a:xfrm>
          <a:prstGeom prst="rect">
            <a:avLst/>
          </a:prstGeom>
          <a:ln>
            <a:solidFill>
              <a:schemeClr val="tx1"/>
            </a:solidFill>
          </a:ln>
        </p:spPr>
      </p:pic>
      <p:pic>
        <p:nvPicPr>
          <p:cNvPr id="2" name="Picture 1">
            <a:extLst>
              <a:ext uri="{FF2B5EF4-FFF2-40B4-BE49-F238E27FC236}">
                <a16:creationId xmlns:a16="http://schemas.microsoft.com/office/drawing/2014/main" id="{83351496-D9D9-4686-DEF2-5475C3723A0C}"/>
              </a:ext>
            </a:extLst>
          </p:cNvPr>
          <p:cNvPicPr>
            <a:picLocks noChangeAspect="1"/>
          </p:cNvPicPr>
          <p:nvPr/>
        </p:nvPicPr>
        <p:blipFill>
          <a:blip r:embed="rId4"/>
          <a:stretch>
            <a:fillRect/>
          </a:stretch>
        </p:blipFill>
        <p:spPr>
          <a:xfrm>
            <a:off x="10292177" y="4334221"/>
            <a:ext cx="1469473" cy="1469473"/>
          </a:xfrm>
          <a:prstGeom prst="rect">
            <a:avLst/>
          </a:prstGeom>
        </p:spPr>
      </p:pic>
    </p:spTree>
    <p:extLst>
      <p:ext uri="{BB962C8B-B14F-4D97-AF65-F5344CB8AC3E}">
        <p14:creationId xmlns:p14="http://schemas.microsoft.com/office/powerpoint/2010/main" val="1187958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62C1B4-502E-982C-4D82-AB005AAA4C70}"/>
              </a:ext>
            </a:extLst>
          </p:cNvPr>
          <p:cNvGrpSpPr/>
          <p:nvPr/>
        </p:nvGrpSpPr>
        <p:grpSpPr>
          <a:xfrm>
            <a:off x="514605" y="1071959"/>
            <a:ext cx="11162789" cy="4701315"/>
            <a:chOff x="337889" y="946712"/>
            <a:chExt cx="11694626" cy="4900666"/>
          </a:xfrm>
        </p:grpSpPr>
        <p:sp>
          <p:nvSpPr>
            <p:cNvPr id="2" name="Freeform 2">
              <a:extLst>
                <a:ext uri="{FF2B5EF4-FFF2-40B4-BE49-F238E27FC236}">
                  <a16:creationId xmlns:a16="http://schemas.microsoft.com/office/drawing/2014/main" id="{AB752AAB-E935-40E0-5593-311684F82E22}"/>
                </a:ext>
              </a:extLst>
            </p:cNvPr>
            <p:cNvSpPr/>
            <p:nvPr/>
          </p:nvSpPr>
          <p:spPr>
            <a:xfrm>
              <a:off x="2330282" y="946712"/>
              <a:ext cx="7709837" cy="2418962"/>
            </a:xfrm>
            <a:custGeom>
              <a:avLst/>
              <a:gdLst/>
              <a:ahLst/>
              <a:cxnLst/>
              <a:rect l="l" t="t" r="r" b="b"/>
              <a:pathLst>
                <a:path w="7709837" h="2418961">
                  <a:moveTo>
                    <a:pt x="0" y="0"/>
                  </a:moveTo>
                  <a:lnTo>
                    <a:pt x="7709836" y="0"/>
                  </a:lnTo>
                  <a:lnTo>
                    <a:pt x="7709836" y="2418961"/>
                  </a:lnTo>
                  <a:lnTo>
                    <a:pt x="0" y="2418961"/>
                  </a:lnTo>
                  <a:lnTo>
                    <a:pt x="0" y="0"/>
                  </a:lnTo>
                  <a:close/>
                </a:path>
              </a:pathLst>
            </a:custGeom>
            <a:blipFill>
              <a:blip r:embed="rId2"/>
              <a:stretch>
                <a:fillRect/>
              </a:stretch>
            </a:blipFill>
          </p:spPr>
          <p:txBody>
            <a:bodyPr/>
            <a:lstStyle/>
            <a:p>
              <a:endParaRPr lang="en-US">
                <a:solidFill>
                  <a:prstClr val="black"/>
                </a:solidFill>
                <a:latin typeface="Calibri"/>
              </a:endParaRPr>
            </a:p>
          </p:txBody>
        </p:sp>
        <p:sp>
          <p:nvSpPr>
            <p:cNvPr id="3" name="Freeform 3">
              <a:extLst>
                <a:ext uri="{FF2B5EF4-FFF2-40B4-BE49-F238E27FC236}">
                  <a16:creationId xmlns:a16="http://schemas.microsoft.com/office/drawing/2014/main" id="{1DF5CF5D-7094-8AF9-F317-3A2FDDAEC924}"/>
                </a:ext>
              </a:extLst>
            </p:cNvPr>
            <p:cNvSpPr/>
            <p:nvPr/>
          </p:nvSpPr>
          <p:spPr>
            <a:xfrm>
              <a:off x="337889" y="3404160"/>
              <a:ext cx="6112053" cy="2206756"/>
            </a:xfrm>
            <a:custGeom>
              <a:avLst/>
              <a:gdLst/>
              <a:ahLst/>
              <a:cxnLst/>
              <a:rect l="l" t="t" r="r" b="b"/>
              <a:pathLst>
                <a:path w="6112053" h="2206756">
                  <a:moveTo>
                    <a:pt x="0" y="0"/>
                  </a:moveTo>
                  <a:lnTo>
                    <a:pt x="6112052" y="0"/>
                  </a:lnTo>
                  <a:lnTo>
                    <a:pt x="6112052" y="2206756"/>
                  </a:lnTo>
                  <a:lnTo>
                    <a:pt x="0" y="2206756"/>
                  </a:lnTo>
                  <a:lnTo>
                    <a:pt x="0" y="0"/>
                  </a:lnTo>
                  <a:close/>
                </a:path>
              </a:pathLst>
            </a:custGeom>
            <a:blipFill>
              <a:blip r:embed="rId3"/>
              <a:stretch>
                <a:fillRect l="-7665" t="-9555" r="-34479" b="-4124"/>
              </a:stretch>
            </a:blipFill>
          </p:spPr>
          <p:txBody>
            <a:bodyPr/>
            <a:lstStyle/>
            <a:p>
              <a:endParaRPr lang="en-US">
                <a:solidFill>
                  <a:prstClr val="black"/>
                </a:solidFill>
                <a:latin typeface="Calibri"/>
              </a:endParaRPr>
            </a:p>
          </p:txBody>
        </p:sp>
        <p:sp>
          <p:nvSpPr>
            <p:cNvPr id="7" name="Freeform 4">
              <a:extLst>
                <a:ext uri="{FF2B5EF4-FFF2-40B4-BE49-F238E27FC236}">
                  <a16:creationId xmlns:a16="http://schemas.microsoft.com/office/drawing/2014/main" id="{0186D955-8070-CEA6-B563-B8A2EB5D6A34}"/>
                </a:ext>
              </a:extLst>
            </p:cNvPr>
            <p:cNvSpPr/>
            <p:nvPr/>
          </p:nvSpPr>
          <p:spPr>
            <a:xfrm>
              <a:off x="6756718" y="3275427"/>
              <a:ext cx="5275797" cy="2571951"/>
            </a:xfrm>
            <a:custGeom>
              <a:avLst/>
              <a:gdLst/>
              <a:ahLst/>
              <a:cxnLst/>
              <a:rect l="l" t="t" r="r" b="b"/>
              <a:pathLst>
                <a:path w="5275797" h="2571951">
                  <a:moveTo>
                    <a:pt x="0" y="0"/>
                  </a:moveTo>
                  <a:lnTo>
                    <a:pt x="5275796" y="0"/>
                  </a:lnTo>
                  <a:lnTo>
                    <a:pt x="5275796" y="2571951"/>
                  </a:lnTo>
                  <a:lnTo>
                    <a:pt x="0" y="2571951"/>
                  </a:lnTo>
                  <a:lnTo>
                    <a:pt x="0" y="0"/>
                  </a:lnTo>
                  <a:close/>
                </a:path>
              </a:pathLst>
            </a:custGeom>
            <a:blipFill>
              <a:blip r:embed="rId4"/>
              <a:stretch>
                <a:fillRect/>
              </a:stretch>
            </a:blipFill>
          </p:spPr>
          <p:txBody>
            <a:bodyPr/>
            <a:lstStyle/>
            <a:p>
              <a:endParaRPr lang="en-US">
                <a:solidFill>
                  <a:prstClr val="black"/>
                </a:solidFill>
                <a:latin typeface="Calibri"/>
              </a:endParaRPr>
            </a:p>
          </p:txBody>
        </p:sp>
      </p:grpSp>
      <p:sp>
        <p:nvSpPr>
          <p:cNvPr id="5" name="TextBox 4">
            <a:extLst>
              <a:ext uri="{FF2B5EF4-FFF2-40B4-BE49-F238E27FC236}">
                <a16:creationId xmlns:a16="http://schemas.microsoft.com/office/drawing/2014/main" id="{C667AB5C-6D40-84C4-5B33-CCD14FC77F55}"/>
              </a:ext>
            </a:extLst>
          </p:cNvPr>
          <p:cNvSpPr txBox="1"/>
          <p:nvPr/>
        </p:nvSpPr>
        <p:spPr>
          <a:xfrm>
            <a:off x="-332" y="386597"/>
            <a:ext cx="12192664"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3200" b="1" dirty="0">
                <a:solidFill>
                  <a:srgbClr val="000000"/>
                </a:solidFill>
                <a:latin typeface="Times New Roman"/>
                <a:cs typeface="Times New Roman"/>
              </a:rPr>
              <a:t>Online Academic Skills Course</a:t>
            </a:r>
          </a:p>
          <a:p>
            <a:pPr algn="ctr">
              <a:defRPr/>
            </a:pPr>
            <a:r>
              <a:rPr lang="en-US" sz="2000" dirty="0">
                <a:solidFill>
                  <a:srgbClr val="000000"/>
                </a:solidFill>
                <a:latin typeface="Times New Roman"/>
                <a:cs typeface="Times New Roman"/>
              </a:rPr>
              <a:t>(OASC)</a:t>
            </a:r>
          </a:p>
        </p:txBody>
      </p:sp>
    </p:spTree>
    <p:extLst>
      <p:ext uri="{BB962C8B-B14F-4D97-AF65-F5344CB8AC3E}">
        <p14:creationId xmlns:p14="http://schemas.microsoft.com/office/powerpoint/2010/main" val="388507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 y="2214"/>
            <a:ext cx="12111067" cy="1300189"/>
          </a:xfrm>
        </p:spPr>
        <p:txBody>
          <a:bodyPr>
            <a:normAutofit/>
          </a:bodyPr>
          <a:lstStyle/>
          <a:p>
            <a:pPr algn="ctr"/>
            <a:r>
              <a:rPr lang="en-US" sz="3200" b="1" i="0" dirty="0">
                <a:solidFill>
                  <a:srgbClr val="000000"/>
                </a:solidFill>
                <a:latin typeface="Times New Roman"/>
                <a:cs typeface="Times New Roman"/>
              </a:rPr>
              <a:t>Knowledge Check</a:t>
            </a:r>
          </a:p>
        </p:txBody>
      </p:sp>
      <p:sp>
        <p:nvSpPr>
          <p:cNvPr id="3" name="Content Placeholder 2"/>
          <p:cNvSpPr>
            <a:spLocks noGrp="1"/>
          </p:cNvSpPr>
          <p:nvPr>
            <p:ph idx="1"/>
          </p:nvPr>
        </p:nvSpPr>
        <p:spPr>
          <a:xfrm>
            <a:off x="1022626" y="1304055"/>
            <a:ext cx="10058400" cy="3979234"/>
          </a:xfrm>
        </p:spPr>
        <p:txBody>
          <a:bodyPr vert="horz" lIns="91440" tIns="45720" rIns="91440" bIns="45720" rtlCol="0" anchor="t">
            <a:noAutofit/>
          </a:bodyPr>
          <a:lstStyle/>
          <a:p>
            <a:pPr marL="457200" indent="-457200">
              <a:buFont typeface="+mj-lt"/>
              <a:buAutoNum type="arabicPeriod"/>
            </a:pPr>
            <a:r>
              <a:rPr lang="en-US" sz="2000" b="0" i="0" dirty="0">
                <a:solidFill>
                  <a:srgbClr val="000000"/>
                </a:solidFill>
                <a:latin typeface="Times New Roman"/>
                <a:cs typeface="Times New Roman"/>
              </a:rPr>
              <a:t>What is the TA funding cap per fiscal year?</a:t>
            </a:r>
            <a:endParaRPr lang="en-US" sz="2000" b="0" i="0">
              <a:solidFill>
                <a:srgbClr val="000000"/>
              </a:solidFill>
              <a:latin typeface="Times New Roman"/>
              <a:ea typeface="Calibri"/>
              <a:cs typeface="Times New Roman"/>
            </a:endParaRPr>
          </a:p>
          <a:p>
            <a:pPr marL="457200" indent="-457200">
              <a:buFont typeface="+mj-lt"/>
              <a:buAutoNum type="arabicPeriod"/>
            </a:pPr>
            <a:r>
              <a:rPr lang="en-US" sz="2000" b="0" i="0" dirty="0">
                <a:solidFill>
                  <a:srgbClr val="000000"/>
                </a:solidFill>
                <a:latin typeface="Times New Roman"/>
                <a:cs typeface="Times New Roman"/>
              </a:rPr>
              <a:t>What is the lifetime credits allowed in a career?</a:t>
            </a:r>
            <a:endParaRPr lang="en-US" sz="2000">
              <a:latin typeface="Times New Roman"/>
              <a:ea typeface="Tahoma"/>
              <a:cs typeface="Times New Roman"/>
            </a:endParaRPr>
          </a:p>
          <a:p>
            <a:pPr marL="457200" indent="-457200">
              <a:buFont typeface="+mj-lt"/>
              <a:buAutoNum type="arabicPeriod"/>
            </a:pPr>
            <a:r>
              <a:rPr lang="en-US" sz="2000" b="0" i="0" dirty="0">
                <a:solidFill>
                  <a:srgbClr val="000000"/>
                </a:solidFill>
                <a:latin typeface="Times New Roman"/>
                <a:cs typeface="Times New Roman"/>
              </a:rPr>
              <a:t>Who can participate in the NCPACE program?</a:t>
            </a:r>
            <a:endParaRPr lang="en-US" sz="2000">
              <a:latin typeface="Times New Roman"/>
              <a:ea typeface="Tahoma"/>
              <a:cs typeface="Times New Roman"/>
            </a:endParaRPr>
          </a:p>
          <a:p>
            <a:pPr marL="457200" indent="-457200">
              <a:buFont typeface="+mj-lt"/>
              <a:buAutoNum type="arabicPeriod"/>
            </a:pPr>
            <a:r>
              <a:rPr lang="en-US" sz="2000" b="0" i="0" dirty="0">
                <a:solidFill>
                  <a:srgbClr val="000000"/>
                </a:solidFill>
                <a:latin typeface="Times New Roman"/>
                <a:cs typeface="Times New Roman"/>
              </a:rPr>
              <a:t>How long do Sailors have to use their Montgomery GI Bill after they separate from active duty? Post 9/11 GI Bill?</a:t>
            </a:r>
            <a:endParaRPr lang="en-US" sz="2000">
              <a:latin typeface="Times New Roman"/>
              <a:ea typeface="Tahoma"/>
              <a:cs typeface="Times New Roman"/>
            </a:endParaRPr>
          </a:p>
          <a:p>
            <a:pPr marL="457200" indent="-457200">
              <a:buFont typeface="+mj-lt"/>
              <a:buAutoNum type="arabicPeriod"/>
            </a:pPr>
            <a:r>
              <a:rPr lang="en-US" sz="2000" b="0" i="0" dirty="0">
                <a:solidFill>
                  <a:srgbClr val="000000"/>
                </a:solidFill>
                <a:latin typeface="Times New Roman"/>
                <a:cs typeface="Times New Roman"/>
              </a:rPr>
              <a:t>When are Sailors eligible to transfer their Post 9/11 GI Bill benefits to their spouse and children?</a:t>
            </a:r>
            <a:endParaRPr lang="en-US" sz="2000">
              <a:latin typeface="Times New Roman"/>
              <a:ea typeface="Tahoma"/>
              <a:cs typeface="Times New Roman"/>
            </a:endParaRPr>
          </a:p>
          <a:p>
            <a:pPr marL="457200" indent="-457200">
              <a:buAutoNum type="arabicPeriod"/>
            </a:pPr>
            <a:r>
              <a:rPr lang="en-US" sz="2000" dirty="0">
                <a:latin typeface="Times New Roman"/>
                <a:ea typeface="Calibri"/>
                <a:cs typeface="Calibri"/>
              </a:rPr>
              <a:t>What are some benefits of the Navy Credentialing?</a:t>
            </a:r>
          </a:p>
          <a:p>
            <a:pPr marL="457200" indent="-457200">
              <a:buAutoNum type="arabicPeriod"/>
            </a:pPr>
            <a:r>
              <a:rPr lang="en-US" sz="2000" dirty="0">
                <a:latin typeface="Times New Roman"/>
                <a:ea typeface="Calibri"/>
                <a:cs typeface="Calibri"/>
              </a:rPr>
              <a:t>What are some benefits of DANTES?</a:t>
            </a:r>
          </a:p>
          <a:p>
            <a:pPr marL="457200" indent="-457200">
              <a:buAutoNum type="arabicPeriod"/>
            </a:pPr>
            <a:r>
              <a:rPr lang="en-US" sz="2000" dirty="0">
                <a:latin typeface="Times New Roman"/>
                <a:ea typeface="Calibri"/>
                <a:cs typeface="Calibri"/>
              </a:rPr>
              <a:t>What types of tests will EBSCO Learning help Sailors study for?</a:t>
            </a:r>
            <a:endParaRPr lang="en-US" sz="2000" dirty="0">
              <a:latin typeface="Times New Roman"/>
            </a:endParaRPr>
          </a:p>
          <a:p>
            <a:pPr>
              <a:spcBef>
                <a:spcPts val="1800"/>
              </a:spcBef>
            </a:pPr>
            <a:endParaRPr lang="en-US" dirty="0"/>
          </a:p>
        </p:txBody>
      </p:sp>
    </p:spTree>
    <p:extLst>
      <p:ext uri="{BB962C8B-B14F-4D97-AF65-F5344CB8AC3E}">
        <p14:creationId xmlns:p14="http://schemas.microsoft.com/office/powerpoint/2010/main" val="274362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 y="0"/>
            <a:ext cx="12197520" cy="1325563"/>
          </a:xfrm>
        </p:spPr>
        <p:txBody>
          <a:bodyPr>
            <a:normAutofit/>
          </a:bodyPr>
          <a:lstStyle/>
          <a:p>
            <a:pPr algn="ctr"/>
            <a:r>
              <a:rPr lang="en-US" sz="3200" b="1" i="0" dirty="0">
                <a:solidFill>
                  <a:srgbClr val="000000"/>
                </a:solidFill>
                <a:latin typeface="Times New Roman"/>
                <a:cs typeface="Times New Roman"/>
              </a:rPr>
              <a:t>Summary and Review</a:t>
            </a:r>
            <a:endParaRPr lang="en-US" sz="3200" b="1" dirty="0">
              <a:latin typeface="Aptos Display" panose="02110004020202020204"/>
              <a:cs typeface="Times New Roman"/>
            </a:endParaRPr>
          </a:p>
        </p:txBody>
      </p:sp>
      <p:sp>
        <p:nvSpPr>
          <p:cNvPr id="3" name="Content Placeholder 2"/>
          <p:cNvSpPr>
            <a:spLocks noGrp="1"/>
          </p:cNvSpPr>
          <p:nvPr>
            <p:ph idx="1"/>
          </p:nvPr>
        </p:nvSpPr>
        <p:spPr>
          <a:xfrm>
            <a:off x="1066800" y="1456660"/>
            <a:ext cx="10058400" cy="4029740"/>
          </a:xfrm>
        </p:spPr>
        <p:txBody>
          <a:bodyPr vert="horz" lIns="91440" tIns="45720" rIns="91440" bIns="45720" rtlCol="0" anchor="t">
            <a:normAutofit/>
          </a:bodyPr>
          <a:lstStyle/>
          <a:p>
            <a:pPr lvl="1">
              <a:lnSpc>
                <a:spcPct val="110000"/>
              </a:lnSpc>
            </a:pPr>
            <a:r>
              <a:rPr lang="en-US" sz="2000" b="0" i="0" dirty="0">
                <a:solidFill>
                  <a:srgbClr val="000000"/>
                </a:solidFill>
                <a:latin typeface="Times New Roman"/>
                <a:cs typeface="Times New Roman"/>
              </a:rPr>
              <a:t>United Services Military Apprenticeship Program (USMAP)</a:t>
            </a:r>
            <a:endParaRPr lang="en-US" sz="2000" dirty="0">
              <a:latin typeface="Times New Roman"/>
              <a:ea typeface="Tahoma"/>
              <a:cs typeface="Times New Roman"/>
            </a:endParaRPr>
          </a:p>
          <a:p>
            <a:pPr lvl="1">
              <a:lnSpc>
                <a:spcPct val="110000"/>
              </a:lnSpc>
            </a:pPr>
            <a:r>
              <a:rPr lang="en-US" sz="2000" b="0" i="0" dirty="0">
                <a:solidFill>
                  <a:srgbClr val="000000"/>
                </a:solidFill>
                <a:latin typeface="Times New Roman"/>
                <a:cs typeface="Times New Roman"/>
              </a:rPr>
              <a:t>United States Navy Community College (USNCC) </a:t>
            </a:r>
            <a:endParaRPr lang="en-US" sz="2000" b="0" i="0">
              <a:solidFill>
                <a:srgbClr val="000000"/>
              </a:solidFill>
              <a:latin typeface="Times New Roman"/>
              <a:cs typeface="Times New Roman"/>
            </a:endParaRPr>
          </a:p>
          <a:p>
            <a:pPr lvl="1">
              <a:lnSpc>
                <a:spcPct val="110000"/>
              </a:lnSpc>
            </a:pPr>
            <a:r>
              <a:rPr lang="en-US" sz="2000" b="0" i="0" dirty="0">
                <a:solidFill>
                  <a:srgbClr val="000000"/>
                </a:solidFill>
                <a:latin typeface="Times New Roman"/>
                <a:cs typeface="Times New Roman"/>
              </a:rPr>
              <a:t>Navy College Program </a:t>
            </a:r>
            <a:endParaRPr lang="en-US" sz="2000">
              <a:latin typeface="Times New Roman"/>
              <a:ea typeface="Tahoma"/>
              <a:cs typeface="Times New Roman"/>
            </a:endParaRPr>
          </a:p>
          <a:p>
            <a:pPr lvl="1">
              <a:lnSpc>
                <a:spcPct val="110000"/>
              </a:lnSpc>
            </a:pPr>
            <a:r>
              <a:rPr lang="en-US" sz="2000" b="0" i="0" dirty="0">
                <a:solidFill>
                  <a:srgbClr val="000000"/>
                </a:solidFill>
                <a:latin typeface="Times New Roman"/>
                <a:cs typeface="Times New Roman"/>
              </a:rPr>
              <a:t>Tuition Assistance (TA) and NCPACE eligibility requirements</a:t>
            </a:r>
            <a:endParaRPr lang="en-US" sz="2000">
              <a:latin typeface="Times New Roman"/>
              <a:ea typeface="Tahoma"/>
              <a:cs typeface="Times New Roman"/>
            </a:endParaRPr>
          </a:p>
          <a:p>
            <a:pPr lvl="1">
              <a:lnSpc>
                <a:spcPct val="110000"/>
              </a:lnSpc>
            </a:pPr>
            <a:r>
              <a:rPr lang="en-US" sz="2000" b="0" i="0" err="1">
                <a:solidFill>
                  <a:srgbClr val="000000"/>
                </a:solidFill>
                <a:latin typeface="Times New Roman"/>
                <a:ea typeface="Tahoma"/>
                <a:cs typeface="Tahoma"/>
              </a:rPr>
              <a:t>MyNavy</a:t>
            </a:r>
            <a:r>
              <a:rPr lang="en-US" sz="2000" b="0" i="0" dirty="0">
                <a:solidFill>
                  <a:srgbClr val="000000"/>
                </a:solidFill>
                <a:latin typeface="Times New Roman"/>
                <a:ea typeface="Tahoma"/>
                <a:cs typeface="Tahoma"/>
              </a:rPr>
              <a:t> Education</a:t>
            </a:r>
            <a:endParaRPr lang="en-US" sz="2000">
              <a:latin typeface="Times New Roman"/>
              <a:cs typeface="Times New Roman"/>
            </a:endParaRPr>
          </a:p>
          <a:p>
            <a:pPr lvl="1">
              <a:lnSpc>
                <a:spcPct val="110000"/>
              </a:lnSpc>
            </a:pPr>
            <a:r>
              <a:rPr lang="en-US" sz="2000" b="0" i="0" dirty="0">
                <a:solidFill>
                  <a:srgbClr val="000000"/>
                </a:solidFill>
                <a:latin typeface="Times New Roman"/>
                <a:cs typeface="Times New Roman"/>
              </a:rPr>
              <a:t>VA Education &amp; Training Benefits (GI Bill Program, TEB)</a:t>
            </a:r>
            <a:endParaRPr lang="en-US" sz="2000">
              <a:latin typeface="Times New Roman"/>
              <a:ea typeface="Tahoma"/>
              <a:cs typeface="Times New Roman"/>
            </a:endParaRPr>
          </a:p>
          <a:p>
            <a:pPr lvl="1">
              <a:lnSpc>
                <a:spcPct val="110000"/>
              </a:lnSpc>
            </a:pPr>
            <a:r>
              <a:rPr lang="en-US" sz="2000" b="0" i="0" dirty="0">
                <a:solidFill>
                  <a:srgbClr val="000000"/>
                </a:solidFill>
                <a:latin typeface="Times New Roman"/>
                <a:cs typeface="Times New Roman"/>
              </a:rPr>
              <a:t>Navy Credentialing Opportunities Online (Navy COOL)</a:t>
            </a:r>
            <a:endParaRPr lang="en-US" sz="2000">
              <a:latin typeface="Times New Roman"/>
              <a:ea typeface="Tahoma"/>
              <a:cs typeface="Times New Roman"/>
            </a:endParaRPr>
          </a:p>
          <a:p>
            <a:pPr lvl="1">
              <a:lnSpc>
                <a:spcPct val="110000"/>
              </a:lnSpc>
            </a:pPr>
            <a:r>
              <a:rPr lang="en-US" sz="2000" b="0" i="0" dirty="0">
                <a:solidFill>
                  <a:srgbClr val="000000"/>
                </a:solidFill>
                <a:latin typeface="Times New Roman"/>
                <a:ea typeface="Tahoma"/>
                <a:cs typeface="Tahoma"/>
              </a:rPr>
              <a:t>DANTES</a:t>
            </a:r>
          </a:p>
          <a:p>
            <a:pPr lvl="1">
              <a:lnSpc>
                <a:spcPct val="110000"/>
              </a:lnSpc>
            </a:pPr>
            <a:r>
              <a:rPr lang="en-US" sz="2000" b="0" i="0" dirty="0">
                <a:solidFill>
                  <a:srgbClr val="000000"/>
                </a:solidFill>
                <a:latin typeface="Times New Roman"/>
                <a:ea typeface="Tahoma"/>
                <a:cs typeface="Tahoma"/>
              </a:rPr>
              <a:t>DoD MWR Libraries</a:t>
            </a:r>
          </a:p>
          <a:p>
            <a:pPr lvl="1">
              <a:lnSpc>
                <a:spcPct val="110000"/>
              </a:lnSpc>
            </a:pPr>
            <a:endParaRPr lang="en-US" sz="2200">
              <a:ea typeface="Tahoma"/>
              <a:cs typeface="Arial"/>
            </a:endParaRPr>
          </a:p>
          <a:p>
            <a:pPr lvl="1"/>
            <a:endParaRPr lang="en-US">
              <a:ea typeface="Tahoma"/>
              <a:cs typeface="Tahoma"/>
            </a:endParaRPr>
          </a:p>
        </p:txBody>
      </p:sp>
    </p:spTree>
    <p:extLst>
      <p:ext uri="{BB962C8B-B14F-4D97-AF65-F5344CB8AC3E}">
        <p14:creationId xmlns:p14="http://schemas.microsoft.com/office/powerpoint/2010/main" val="3139787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99E9D-7F3C-6C4B-7C43-12E85D290315}"/>
              </a:ext>
            </a:extLst>
          </p:cNvPr>
          <p:cNvSpPr>
            <a:spLocks noGrp="1"/>
          </p:cNvSpPr>
          <p:nvPr>
            <p:ph idx="1"/>
          </p:nvPr>
        </p:nvSpPr>
        <p:spPr>
          <a:xfrm>
            <a:off x="5012082" y="2984831"/>
            <a:ext cx="2178878" cy="536575"/>
          </a:xfrm>
        </p:spPr>
        <p:txBody>
          <a:bodyPr vert="horz" lIns="91440" tIns="45720" rIns="91440" bIns="45720" rtlCol="0" anchor="t">
            <a:noAutofit/>
          </a:bodyPr>
          <a:lstStyle/>
          <a:p>
            <a:pPr marL="0" indent="0">
              <a:buNone/>
            </a:pPr>
            <a:r>
              <a:rPr lang="en-US" sz="3200" b="1" dirty="0">
                <a:latin typeface="Times New Roman"/>
                <a:ea typeface="Calibri"/>
                <a:cs typeface="Calibri"/>
              </a:rPr>
              <a:t>Questions?</a:t>
            </a:r>
          </a:p>
        </p:txBody>
      </p:sp>
    </p:spTree>
    <p:extLst>
      <p:ext uri="{BB962C8B-B14F-4D97-AF65-F5344CB8AC3E}">
        <p14:creationId xmlns:p14="http://schemas.microsoft.com/office/powerpoint/2010/main" val="160120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5" y="-3831"/>
            <a:ext cx="12190212" cy="1347649"/>
          </a:xfrm>
        </p:spPr>
        <p:txBody>
          <a:bodyPr>
            <a:normAutofit/>
          </a:bodyPr>
          <a:lstStyle/>
          <a:p>
            <a:pPr algn="ctr"/>
            <a:r>
              <a:rPr lang="en-US" sz="3200" b="1" i="0" dirty="0">
                <a:solidFill>
                  <a:srgbClr val="000000"/>
                </a:solidFill>
                <a:latin typeface="Times New Roman"/>
                <a:cs typeface="Times New Roman"/>
              </a:rPr>
              <a:t>References</a:t>
            </a:r>
          </a:p>
        </p:txBody>
      </p:sp>
      <p:sp>
        <p:nvSpPr>
          <p:cNvPr id="5" name="Content Placeholder 4">
            <a:extLst>
              <a:ext uri="{FF2B5EF4-FFF2-40B4-BE49-F238E27FC236}">
                <a16:creationId xmlns:a16="http://schemas.microsoft.com/office/drawing/2014/main" id="{B6CB8473-8330-E31A-D0C3-302F336D2B9C}"/>
              </a:ext>
            </a:extLst>
          </p:cNvPr>
          <p:cNvSpPr>
            <a:spLocks noGrp="1"/>
          </p:cNvSpPr>
          <p:nvPr>
            <p:ph idx="1"/>
          </p:nvPr>
        </p:nvSpPr>
        <p:spPr>
          <a:xfrm>
            <a:off x="1342887" y="1253435"/>
            <a:ext cx="10058400" cy="4351338"/>
          </a:xfrm>
        </p:spPr>
        <p:txBody>
          <a:bodyPr vert="horz" lIns="91440" tIns="45720" rIns="91440" bIns="45720" rtlCol="0" anchor="t">
            <a:noAutofit/>
          </a:bodyPr>
          <a:lstStyle/>
          <a:p>
            <a:r>
              <a:rPr lang="en-US" sz="2000" dirty="0">
                <a:latin typeface="Times New Roman"/>
                <a:cs typeface="Calibri"/>
              </a:rPr>
              <a:t>Navy Military Personnel Manual, NAVPERS 15560D </a:t>
            </a:r>
          </a:p>
          <a:p>
            <a:r>
              <a:rPr lang="en-US" sz="2000" dirty="0">
                <a:latin typeface="Times New Roman"/>
                <a:cs typeface="Calibri"/>
              </a:rPr>
              <a:t>USMAP website at https://usmap.osd.mil/ </a:t>
            </a:r>
          </a:p>
          <a:p>
            <a:r>
              <a:rPr lang="en-US" sz="2000" dirty="0">
                <a:latin typeface="Times New Roman"/>
                <a:cs typeface="Calibri"/>
              </a:rPr>
              <a:t>United States Navy Community College (USNCC) at https://www.usncc.edu/</a:t>
            </a:r>
          </a:p>
          <a:p>
            <a:r>
              <a:rPr lang="en-US" sz="2000" dirty="0">
                <a:latin typeface="Times New Roman"/>
                <a:cs typeface="Calibri"/>
              </a:rPr>
              <a:t>Navy College Program at https://www.navycollege.navy.mil/ </a:t>
            </a:r>
          </a:p>
          <a:p>
            <a:r>
              <a:rPr lang="en-US" sz="2000" err="1">
                <a:latin typeface="Times New Roman"/>
                <a:cs typeface="Calibri"/>
              </a:rPr>
              <a:t>MyNavyEducation</a:t>
            </a:r>
            <a:r>
              <a:rPr lang="en-US" sz="2000" dirty="0">
                <a:latin typeface="Times New Roman"/>
                <a:cs typeface="Calibri"/>
              </a:rPr>
              <a:t> http://myeducation.netc.navy.mil/webta/</a:t>
            </a:r>
          </a:p>
          <a:p>
            <a:r>
              <a:rPr lang="en-US" sz="2000" dirty="0">
                <a:latin typeface="Times New Roman"/>
                <a:cs typeface="Calibri"/>
              </a:rPr>
              <a:t>Veterans Affairs website at https://www.va.gov/education</a:t>
            </a:r>
          </a:p>
          <a:p>
            <a:r>
              <a:rPr lang="en-US" sz="2000" dirty="0">
                <a:latin typeface="Times New Roman"/>
                <a:cs typeface="Calibri"/>
              </a:rPr>
              <a:t>Navy Cool website at https://www.cool.osd.mil/usn/index.html </a:t>
            </a:r>
          </a:p>
          <a:p>
            <a:r>
              <a:rPr lang="en-US" sz="2000" dirty="0">
                <a:latin typeface="Times New Roman"/>
                <a:cs typeface="Calibri"/>
              </a:rPr>
              <a:t>DANTES website at https://www.dantes.mil/</a:t>
            </a:r>
          </a:p>
          <a:p>
            <a:r>
              <a:rPr lang="en-US" sz="2000" dirty="0">
                <a:latin typeface="Times New Roman"/>
                <a:cs typeface="Calibri"/>
              </a:rPr>
              <a:t>DoD MWR Libraries https://navy.dodmwrlibraries.org</a:t>
            </a:r>
          </a:p>
          <a:p>
            <a:r>
              <a:rPr lang="en-US" sz="2000" err="1">
                <a:latin typeface="Times New Roman"/>
                <a:cs typeface="Calibri"/>
              </a:rPr>
              <a:t>MyNavyHR</a:t>
            </a:r>
            <a:r>
              <a:rPr lang="en-US" sz="2000" dirty="0">
                <a:latin typeface="Times New Roman"/>
                <a:cs typeface="Calibri"/>
              </a:rPr>
              <a:t> website at https://www.mynavyhr.navy.mil/ </a:t>
            </a:r>
          </a:p>
          <a:p>
            <a:r>
              <a:rPr lang="en-US" sz="2000" dirty="0">
                <a:latin typeface="Times New Roman"/>
                <a:ea typeface="Calibri"/>
                <a:cs typeface="Calibri"/>
              </a:rPr>
              <a:t>NAVADMIN 259/24: Selected Reserve Tuition Assistance Pilot Program Update</a:t>
            </a:r>
          </a:p>
          <a:p>
            <a:endParaRPr lang="en-US" sz="2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693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54">
            <a:extLst>
              <a:ext uri="{FF2B5EF4-FFF2-40B4-BE49-F238E27FC236}">
                <a16:creationId xmlns:a16="http://schemas.microsoft.com/office/drawing/2014/main" id="{8801E96F-0E8D-0165-CF73-FC196C636CA5}"/>
              </a:ext>
            </a:extLst>
          </p:cNvPr>
          <p:cNvSpPr/>
          <p:nvPr/>
        </p:nvSpPr>
        <p:spPr>
          <a:xfrm>
            <a:off x="1512063" y="1138757"/>
            <a:ext cx="9182441" cy="5139869"/>
          </a:xfrm>
          <a:prstGeom prst="roundRect">
            <a:avLst>
              <a:gd name="adj" fmla="val 0"/>
            </a:avLst>
          </a:prstGeom>
          <a:solidFill>
            <a:schemeClr val="bg1">
              <a:alpha val="1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91440" rIns="182880" bIns="91440" rtlCol="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US" sz="2000" dirty="0">
                <a:solidFill>
                  <a:prstClr val="black"/>
                </a:solidFill>
                <a:latin typeface="Times New Roman"/>
                <a:ea typeface="Tahoma"/>
                <a:cs typeface="Tahoma"/>
              </a:rPr>
              <a:t>A</a:t>
            </a:r>
            <a:r>
              <a:rPr kumimoji="0" lang="en-US" sz="2000" b="0" i="0" strike="noStrike" kern="1200" cap="none" spc="0" normalizeH="0" baseline="0" noProof="0" dirty="0">
                <a:ln>
                  <a:noFill/>
                </a:ln>
                <a:solidFill>
                  <a:prstClr val="black"/>
                </a:solidFill>
                <a:effectLst/>
                <a:uLnTx/>
                <a:uFillTx/>
                <a:latin typeface="Times New Roman"/>
                <a:ea typeface="Tahoma"/>
                <a:cs typeface="Tahoma"/>
              </a:rPr>
              <a:t> formal military training program that provides Service members the opportunity to improve their job skills and to complete their civilian apprenticeship requirements while in service. </a:t>
            </a:r>
            <a:endParaRPr lang="en-US" sz="1800" b="0" i="0" strike="noStrike" kern="1200" cap="none" spc="0" normalizeH="0" baseline="0" noProof="0" dirty="0">
              <a:ln>
                <a:noFill/>
              </a:ln>
              <a:solidFill>
                <a:prstClr val="black"/>
              </a:solidFill>
              <a:effectLst/>
              <a:uLnTx/>
              <a:uFillTx/>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a:ea typeface="Tahoma"/>
                <a:cs typeface="Tahoma"/>
              </a:rPr>
              <a:t>Types of Apprenticeship:</a:t>
            </a:r>
            <a:endParaRPr lang="en-US" sz="2000" b="0" i="0" u="none" strike="noStrike" kern="1200" cap="none" spc="0" normalizeH="0" baseline="0" noProof="0">
              <a:ln>
                <a:noFill/>
              </a:ln>
              <a:solidFill>
                <a:prstClr val="black"/>
              </a:solidFill>
              <a:effectLst/>
              <a:uLnTx/>
              <a:uFillTx/>
              <a:latin typeface="Times New Roman"/>
              <a:ea typeface="Tahoma"/>
              <a:cs typeface="Tahoma"/>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Times New Roman"/>
                <a:ea typeface="Tahoma"/>
                <a:cs typeface="Tahoma"/>
              </a:rPr>
              <a:t>Time Based- traditional model. It requires you to log 2,000 to 6,200 hours to complete.</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prstClr val="black"/>
                </a:solidFill>
                <a:effectLst/>
                <a:uLnTx/>
                <a:uFillTx/>
                <a:latin typeface="Times New Roman"/>
                <a:ea typeface="Tahoma"/>
                <a:cs typeface="Tahoma"/>
              </a:rPr>
              <a:t>Competency Based- for more experienced service members.</a:t>
            </a: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285750" indent="-285750">
              <a:buFont typeface="Arial"/>
              <a:buChar char="•"/>
              <a:defRPr/>
            </a:pPr>
            <a:endParaRPr lang="en-US" sz="1700" b="1" dirty="0">
              <a:solidFill>
                <a:prstClr val="black"/>
              </a:solidFill>
              <a:latin typeface="Times New Roman"/>
              <a:ea typeface="Tahoma"/>
              <a:cs typeface="Times New Roman"/>
            </a:endParaRPr>
          </a:p>
          <a:p>
            <a:pPr>
              <a:defRPr/>
            </a:pPr>
            <a:r>
              <a:rPr lang="en-US" sz="2000" b="1" dirty="0">
                <a:solidFill>
                  <a:prstClr val="black"/>
                </a:solidFill>
                <a:latin typeface="Times New Roman"/>
                <a:ea typeface="Tahoma"/>
                <a:cs typeface="Times New Roman"/>
              </a:rPr>
              <a:t>USMAP benefits:</a:t>
            </a:r>
            <a:endParaRPr lang="en-US" sz="1700">
              <a:solidFill>
                <a:prstClr val="black"/>
              </a:solidFill>
              <a:latin typeface="Times New Roman"/>
              <a:ea typeface="Tahoma"/>
              <a:cs typeface="Times New Roman"/>
            </a:endParaRPr>
          </a:p>
          <a:p>
            <a:pPr marL="742950" lvl="1" indent="-285750">
              <a:buFont typeface="Arial,Sans-Serif"/>
              <a:buChar char="•"/>
              <a:defRPr/>
            </a:pPr>
            <a:r>
              <a:rPr lang="en-US" sz="2000" dirty="0">
                <a:solidFill>
                  <a:prstClr val="black"/>
                </a:solidFill>
                <a:latin typeface="Times New Roman"/>
                <a:ea typeface="Tahoma"/>
                <a:cs typeface="Times New Roman"/>
              </a:rPr>
              <a:t>Maximize earning potential </a:t>
            </a:r>
          </a:p>
          <a:p>
            <a:pPr marL="742950" lvl="1" indent="-285750">
              <a:buFont typeface="Arial,Sans-Serif"/>
              <a:buChar char="•"/>
              <a:defRPr/>
            </a:pPr>
            <a:r>
              <a:rPr lang="en-US" sz="2000" dirty="0">
                <a:solidFill>
                  <a:prstClr val="black"/>
                </a:solidFill>
                <a:latin typeface="Times New Roman"/>
                <a:ea typeface="Tahoma"/>
                <a:cs typeface="Times New Roman"/>
              </a:rPr>
              <a:t>Gain workplace-relevant skills</a:t>
            </a:r>
          </a:p>
          <a:p>
            <a:pPr marL="742950" lvl="1" indent="-285750">
              <a:buFont typeface="Arial,Sans-Serif"/>
              <a:buChar char="•"/>
              <a:defRPr/>
            </a:pPr>
            <a:r>
              <a:rPr lang="en-US" sz="2000" dirty="0">
                <a:solidFill>
                  <a:prstClr val="black"/>
                </a:solidFill>
                <a:latin typeface="Times New Roman"/>
                <a:ea typeface="Tahoma"/>
                <a:cs typeface="Times New Roman"/>
              </a:rPr>
              <a:t>Increased employability</a:t>
            </a:r>
          </a:p>
          <a:p>
            <a:pPr marL="742950" lvl="1" indent="-285750">
              <a:buFont typeface="Arial,Sans-Serif"/>
              <a:buChar char="•"/>
              <a:defRPr/>
            </a:pPr>
            <a:r>
              <a:rPr lang="en-US" sz="2000" dirty="0">
                <a:solidFill>
                  <a:prstClr val="black"/>
                </a:solidFill>
                <a:latin typeface="Times New Roman"/>
                <a:ea typeface="Tahoma"/>
                <a:cs typeface="Times New Roman"/>
              </a:rPr>
              <a:t>Industry recognition</a:t>
            </a:r>
          </a:p>
          <a:p>
            <a:pPr marL="742950" lvl="1" indent="-285750">
              <a:buFont typeface="Arial,Sans-Serif"/>
              <a:buChar char="•"/>
              <a:defRPr/>
            </a:pPr>
            <a:r>
              <a:rPr lang="en-US" sz="2000" dirty="0">
                <a:solidFill>
                  <a:prstClr val="black"/>
                </a:solidFill>
                <a:latin typeface="Times New Roman"/>
                <a:ea typeface="Tahoma"/>
                <a:cs typeface="Times New Roman"/>
              </a:rPr>
              <a:t>Documented work experience</a:t>
            </a:r>
            <a:endParaRPr lang="en-US" sz="2000" dirty="0">
              <a:solidFill>
                <a:prstClr val="black"/>
              </a:solidFill>
            </a:endParaRPr>
          </a:p>
          <a:p>
            <a:pPr>
              <a:spcBef>
                <a:spcPts val="600"/>
              </a:spcBef>
              <a:defRPr/>
            </a:pPr>
            <a:endParaRPr lang="en-US" sz="2000" b="1">
              <a:solidFill>
                <a:srgbClr val="E8E8E8"/>
              </a:solidFill>
              <a:latin typeface="Aptos" panose="02110004020202020204"/>
              <a:ea typeface="Tahoma"/>
              <a:cs typeface="Tahoma"/>
            </a:endParaRPr>
          </a:p>
        </p:txBody>
      </p:sp>
      <p:sp>
        <p:nvSpPr>
          <p:cNvPr id="20" name="Title 1">
            <a:extLst>
              <a:ext uri="{FF2B5EF4-FFF2-40B4-BE49-F238E27FC236}">
                <a16:creationId xmlns:a16="http://schemas.microsoft.com/office/drawing/2014/main" id="{B735F76B-2251-1A34-5047-2522A874FE7D}"/>
              </a:ext>
            </a:extLst>
          </p:cNvPr>
          <p:cNvSpPr>
            <a:spLocks noGrp="1"/>
          </p:cNvSpPr>
          <p:nvPr>
            <p:ph type="title"/>
          </p:nvPr>
        </p:nvSpPr>
        <p:spPr>
          <a:xfrm>
            <a:off x="4583" y="-3036"/>
            <a:ext cx="12182612" cy="1249650"/>
          </a:xfrm>
        </p:spPr>
        <p:txBody>
          <a:bodyPr>
            <a:noAutofit/>
          </a:bodyPr>
          <a:lstStyle/>
          <a:p>
            <a:pPr algn="ctr"/>
            <a:r>
              <a:rPr lang="en-US" sz="3200" b="1" i="0" dirty="0">
                <a:solidFill>
                  <a:srgbClr val="000000"/>
                </a:solidFill>
                <a:latin typeface="Times New Roman"/>
                <a:ea typeface="Tahoma"/>
                <a:cs typeface="Tahoma"/>
              </a:rPr>
              <a:t>United Services Military Apprenticeship Program </a:t>
            </a:r>
            <a:br>
              <a:rPr lang="en-US" sz="3200" b="1" dirty="0">
                <a:solidFill>
                  <a:srgbClr val="000000"/>
                </a:solidFill>
                <a:latin typeface="Times New Roman"/>
                <a:ea typeface="Tahoma"/>
                <a:cs typeface="Tahoma"/>
              </a:rPr>
            </a:br>
            <a:r>
              <a:rPr lang="en-US" sz="2000" i="0" dirty="0">
                <a:solidFill>
                  <a:srgbClr val="000000"/>
                </a:solidFill>
                <a:latin typeface="Times New Roman"/>
                <a:ea typeface="Tahoma"/>
                <a:cs typeface="Tahoma"/>
              </a:rPr>
              <a:t>(USMAP)</a:t>
            </a:r>
            <a:r>
              <a:rPr lang="en-US" sz="3200" b="1" i="0" dirty="0">
                <a:solidFill>
                  <a:srgbClr val="000000"/>
                </a:solidFill>
                <a:latin typeface="Times New Roman"/>
                <a:ea typeface="Tahoma"/>
                <a:cs typeface="Tahoma"/>
              </a:rPr>
              <a:t> </a:t>
            </a:r>
            <a:endParaRPr lang="en-US" sz="3200" b="1" dirty="0">
              <a:latin typeface="Times New Roman"/>
            </a:endParaRPr>
          </a:p>
        </p:txBody>
      </p:sp>
      <p:pic>
        <p:nvPicPr>
          <p:cNvPr id="2" name="Picture 1"/>
          <p:cNvPicPr>
            <a:picLocks noChangeAspect="1"/>
          </p:cNvPicPr>
          <p:nvPr/>
        </p:nvPicPr>
        <p:blipFill>
          <a:blip r:embed="rId3"/>
          <a:stretch>
            <a:fillRect/>
          </a:stretch>
        </p:blipFill>
        <p:spPr>
          <a:xfrm>
            <a:off x="10121239" y="3994540"/>
            <a:ext cx="1699299" cy="1691715"/>
          </a:xfrm>
          <a:prstGeom prst="rect">
            <a:avLst/>
          </a:prstGeom>
        </p:spPr>
      </p:pic>
    </p:spTree>
    <p:extLst>
      <p:ext uri="{BB962C8B-B14F-4D97-AF65-F5344CB8AC3E}">
        <p14:creationId xmlns:p14="http://schemas.microsoft.com/office/powerpoint/2010/main" val="1808545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1" y="1630"/>
            <a:ext cx="12183397" cy="1325563"/>
          </a:xfrm>
        </p:spPr>
        <p:txBody>
          <a:bodyPr anchor="ctr">
            <a:noAutofit/>
          </a:bodyPr>
          <a:lstStyle/>
          <a:p>
            <a:pPr algn="ctr"/>
            <a:r>
              <a:rPr lang="en-US" sz="3200" b="1" i="0" dirty="0">
                <a:solidFill>
                  <a:srgbClr val="000000"/>
                </a:solidFill>
                <a:latin typeface="Times New Roman"/>
                <a:cs typeface="Times New Roman"/>
              </a:rPr>
              <a:t>United States Navy Community College </a:t>
            </a:r>
            <a:br>
              <a:rPr lang="en-US" sz="2800" dirty="0">
                <a:solidFill>
                  <a:srgbClr val="000000"/>
                </a:solidFill>
                <a:latin typeface="Calibri"/>
              </a:rPr>
            </a:br>
            <a:r>
              <a:rPr lang="en-US" sz="2000" b="0" i="0" dirty="0">
                <a:solidFill>
                  <a:srgbClr val="000000"/>
                </a:solidFill>
                <a:latin typeface="Times New Roman"/>
                <a:cs typeface="Times New Roman"/>
              </a:rPr>
              <a:t>(USNCC)</a:t>
            </a:r>
          </a:p>
        </p:txBody>
      </p:sp>
      <p:pic>
        <p:nvPicPr>
          <p:cNvPr id="1026" name="Picture 2" descr="Logo&#10;&#10;Description automatically generated">
            <a:extLst>
              <a:ext uri="{FF2B5EF4-FFF2-40B4-BE49-F238E27FC236}">
                <a16:creationId xmlns:a16="http://schemas.microsoft.com/office/drawing/2014/main" id="{420624E4-FC24-3DF2-C67A-26D701DC0C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063921" y="3851964"/>
            <a:ext cx="1866014" cy="1890063"/>
          </a:xfrm>
          <a:prstGeom prst="rect">
            <a:avLst/>
          </a:prstGeom>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591034" y="1481802"/>
            <a:ext cx="10700429" cy="4351338"/>
          </a:xfrm>
        </p:spPr>
        <p:txBody>
          <a:bodyPr vert="horz" lIns="91440" tIns="45720" rIns="91440" bIns="45720" rtlCol="0" anchor="t">
            <a:normAutofit/>
          </a:bodyPr>
          <a:lstStyle/>
          <a:p>
            <a:pPr marL="0" indent="0" algn="ctr">
              <a:buNone/>
            </a:pPr>
            <a:r>
              <a:rPr lang="en-US" sz="2000" b="0" i="0" dirty="0">
                <a:solidFill>
                  <a:srgbClr val="000000"/>
                </a:solidFill>
                <a:latin typeface="Times New Roman"/>
                <a:cs typeface="Times New Roman"/>
              </a:rPr>
              <a:t>USNCC provides naval-relevant associate degrees and certificates to enlisted </a:t>
            </a:r>
            <a:r>
              <a:rPr lang="en-US" sz="2000" dirty="0">
                <a:solidFill>
                  <a:srgbClr val="000000"/>
                </a:solidFill>
                <a:latin typeface="Times New Roman"/>
                <a:cs typeface="Times New Roman"/>
              </a:rPr>
              <a:t>service</a:t>
            </a:r>
            <a:r>
              <a:rPr lang="en-US" sz="2000" b="0" i="0" dirty="0">
                <a:solidFill>
                  <a:srgbClr val="000000"/>
                </a:solidFill>
                <a:latin typeface="Times New Roman"/>
                <a:cs typeface="Times New Roman"/>
              </a:rPr>
              <a:t> </a:t>
            </a:r>
            <a:r>
              <a:rPr lang="en-US" sz="2000" dirty="0">
                <a:solidFill>
                  <a:srgbClr val="000000"/>
                </a:solidFill>
                <a:latin typeface="Times New Roman"/>
                <a:cs typeface="Times New Roman"/>
              </a:rPr>
              <a:t>members</a:t>
            </a:r>
            <a:r>
              <a:rPr lang="en-US" sz="2000" b="0" i="0" dirty="0">
                <a:solidFill>
                  <a:srgbClr val="000000"/>
                </a:solidFill>
                <a:latin typeface="Times New Roman"/>
                <a:cs typeface="Times New Roman"/>
              </a:rPr>
              <a:t> in the Navy, Marine Corps, &amp; Coast Guard</a:t>
            </a:r>
            <a:r>
              <a:rPr lang="en-US" sz="2000" dirty="0">
                <a:solidFill>
                  <a:srgbClr val="000000"/>
                </a:solidFill>
                <a:latin typeface="Times New Roman"/>
                <a:cs typeface="Times New Roman"/>
              </a:rPr>
              <a:t>.</a:t>
            </a:r>
            <a:endParaRPr lang="en-US" sz="2000" b="0" i="0">
              <a:solidFill>
                <a:srgbClr val="000000"/>
              </a:solidFill>
              <a:latin typeface="Times New Roman"/>
              <a:ea typeface="Calibri"/>
              <a:cs typeface="Calibri"/>
            </a:endParaRPr>
          </a:p>
          <a:p>
            <a:endParaRPr lang="en-US" sz="2000" dirty="0">
              <a:solidFill>
                <a:srgbClr val="FFFFFF"/>
              </a:solidFill>
              <a:latin typeface="Times New Roman"/>
              <a:ea typeface="Roboto"/>
              <a:cs typeface="Roboto"/>
            </a:endParaRPr>
          </a:p>
          <a:p>
            <a:pPr marL="0" indent="0" algn="ctr">
              <a:buNone/>
            </a:pPr>
            <a:r>
              <a:rPr lang="en-US" sz="2000" b="1" dirty="0">
                <a:solidFill>
                  <a:srgbClr val="000000"/>
                </a:solidFill>
                <a:latin typeface="Times New Roman"/>
                <a:cs typeface="Times New Roman"/>
              </a:rPr>
              <a:t>MISSION:</a:t>
            </a:r>
            <a:endParaRPr lang="en-US" sz="2000" b="1" i="0">
              <a:solidFill>
                <a:srgbClr val="000000"/>
              </a:solidFill>
              <a:latin typeface="Times New Roman"/>
              <a:ea typeface="Calibri"/>
              <a:cs typeface="Calibri"/>
            </a:endParaRPr>
          </a:p>
          <a:p>
            <a:pPr marL="274320" lvl="1" indent="0" algn="ctr">
              <a:buNone/>
            </a:pPr>
            <a:r>
              <a:rPr lang="en-US" sz="2000" b="0" i="0" dirty="0">
                <a:solidFill>
                  <a:srgbClr val="000000"/>
                </a:solidFill>
                <a:latin typeface="Times New Roman"/>
                <a:cs typeface="Times New Roman"/>
              </a:rPr>
              <a:t>U.S. Naval Community College will advance warfighting advantage and enhance operational readiness by providing world class, naval-relevant education to a globally deployed force</a:t>
            </a:r>
            <a:r>
              <a:rPr lang="en-US" sz="2000" dirty="0">
                <a:solidFill>
                  <a:srgbClr val="000000"/>
                </a:solidFill>
                <a:latin typeface="Times New Roman"/>
                <a:cs typeface="Times New Roman"/>
              </a:rPr>
              <a:t>.</a:t>
            </a:r>
            <a:endParaRPr lang="en-US" sz="2000" b="0" i="0">
              <a:solidFill>
                <a:srgbClr val="000000"/>
              </a:solidFill>
              <a:latin typeface="Times New Roman"/>
              <a:ea typeface="Calibri"/>
              <a:cs typeface="Calibri"/>
            </a:endParaRPr>
          </a:p>
          <a:p>
            <a:pPr marL="274320" lvl="1" indent="0" algn="ctr">
              <a:buNone/>
            </a:pPr>
            <a:endParaRPr lang="en-US" sz="2000" dirty="0">
              <a:solidFill>
                <a:srgbClr val="000000"/>
              </a:solidFill>
              <a:latin typeface="Times New Roman"/>
              <a:cs typeface="Times New Roman"/>
            </a:endParaRPr>
          </a:p>
          <a:p>
            <a:pPr marL="274320" lvl="1" indent="0" algn="ctr">
              <a:buNone/>
            </a:pPr>
            <a:r>
              <a:rPr lang="en-US" sz="2000" b="1" dirty="0">
                <a:solidFill>
                  <a:srgbClr val="000000"/>
                </a:solidFill>
                <a:latin typeface="Times New Roman"/>
                <a:cs typeface="Times New Roman"/>
              </a:rPr>
              <a:t>BENEFITS: </a:t>
            </a:r>
          </a:p>
          <a:p>
            <a:pPr marL="342900" indent="-342900">
              <a:lnSpc>
                <a:spcPct val="100000"/>
              </a:lnSpc>
              <a:spcBef>
                <a:spcPts val="0"/>
              </a:spcBef>
              <a:buFont typeface="Arial,Sans-Serif" panose="020B0604020202020204" pitchFamily="34" charset="0"/>
              <a:buChar char="•"/>
            </a:pPr>
            <a:r>
              <a:rPr lang="en-US" sz="2000" dirty="0">
                <a:solidFill>
                  <a:srgbClr val="000000"/>
                </a:solidFill>
                <a:latin typeface="Times New Roman"/>
                <a:cs typeface="Times New Roman"/>
              </a:rPr>
              <a:t>Separate from Tuition Assistance (TA) and Voluntary Education Program (VOLED)</a:t>
            </a:r>
            <a:endParaRPr lang="en-US" sz="2000" dirty="0">
              <a:solidFill>
                <a:srgbClr val="000000"/>
              </a:solidFill>
              <a:latin typeface="Times New Roman"/>
              <a:ea typeface="Calibri"/>
              <a:cs typeface="Times New Roman"/>
            </a:endParaRPr>
          </a:p>
          <a:p>
            <a:pPr marL="342900" indent="-342900">
              <a:lnSpc>
                <a:spcPct val="100000"/>
              </a:lnSpc>
              <a:spcBef>
                <a:spcPts val="0"/>
              </a:spcBef>
              <a:buFont typeface="Arial,Sans-Serif" panose="020B0604020202020204" pitchFamily="34" charset="0"/>
              <a:buChar char="•"/>
            </a:pPr>
            <a:r>
              <a:rPr lang="en-US" sz="2000" dirty="0">
                <a:solidFill>
                  <a:srgbClr val="000000"/>
                </a:solidFill>
                <a:latin typeface="Times New Roman"/>
                <a:cs typeface="Times New Roman"/>
              </a:rPr>
              <a:t>You can earn stackable certificates on top of getting your associates degree</a:t>
            </a:r>
            <a:endParaRPr lang="en-US" sz="2000" dirty="0">
              <a:solidFill>
                <a:srgbClr val="000000"/>
              </a:solidFill>
              <a:latin typeface="Times New Roman"/>
              <a:ea typeface="Calibri"/>
              <a:cs typeface="Times New Roman"/>
            </a:endParaRPr>
          </a:p>
          <a:p>
            <a:pPr marL="342900" indent="-342900">
              <a:lnSpc>
                <a:spcPct val="100000"/>
              </a:lnSpc>
              <a:spcBef>
                <a:spcPts val="0"/>
              </a:spcBef>
              <a:buFont typeface="Arial,Sans-Serif" panose="020B0604020202020204" pitchFamily="34" charset="0"/>
              <a:buChar char="•"/>
            </a:pPr>
            <a:r>
              <a:rPr lang="en-US" sz="2000" dirty="0">
                <a:solidFill>
                  <a:srgbClr val="000000"/>
                </a:solidFill>
                <a:latin typeface="Times New Roman"/>
                <a:cs typeface="Times New Roman"/>
              </a:rPr>
              <a:t>Coursework will be delivered online</a:t>
            </a:r>
            <a:endParaRPr lang="en-US" sz="2000" dirty="0">
              <a:solidFill>
                <a:srgbClr val="000000"/>
              </a:solidFill>
              <a:latin typeface="Times New Roman"/>
              <a:ea typeface="Calibri"/>
              <a:cs typeface="Times New Roman"/>
            </a:endParaRPr>
          </a:p>
          <a:p>
            <a:pPr marL="342900" indent="-342900">
              <a:lnSpc>
                <a:spcPct val="100000"/>
              </a:lnSpc>
              <a:spcBef>
                <a:spcPts val="0"/>
              </a:spcBef>
              <a:buFont typeface="Arial,Sans-Serif" panose="020B0604020202020204" pitchFamily="34" charset="0"/>
              <a:buChar char="•"/>
            </a:pPr>
            <a:r>
              <a:rPr lang="en-US" sz="2000" dirty="0">
                <a:solidFill>
                  <a:srgbClr val="000000"/>
                </a:solidFill>
                <a:latin typeface="Times New Roman"/>
                <a:cs typeface="Times New Roman"/>
              </a:rPr>
              <a:t>Military friendly</a:t>
            </a:r>
            <a:endParaRPr lang="en-US" sz="2000" dirty="0">
              <a:latin typeface="Times New Roman"/>
              <a:cs typeface="Times New Roman"/>
            </a:endParaRPr>
          </a:p>
        </p:txBody>
      </p:sp>
    </p:spTree>
    <p:extLst>
      <p:ext uri="{BB962C8B-B14F-4D97-AF65-F5344CB8AC3E}">
        <p14:creationId xmlns:p14="http://schemas.microsoft.com/office/powerpoint/2010/main" val="3343026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7D00D-5AD1-350B-0A99-54CBA9B7A054}"/>
              </a:ext>
            </a:extLst>
          </p:cNvPr>
          <p:cNvSpPr>
            <a:spLocks noGrp="1"/>
          </p:cNvSpPr>
          <p:nvPr>
            <p:ph type="title"/>
          </p:nvPr>
        </p:nvSpPr>
        <p:spPr>
          <a:xfrm>
            <a:off x="1369" y="-32811"/>
            <a:ext cx="12187581" cy="1174937"/>
          </a:xfrm>
        </p:spPr>
        <p:txBody>
          <a:bodyPr>
            <a:normAutofit/>
          </a:bodyPr>
          <a:lstStyle/>
          <a:p>
            <a:pPr algn="ctr"/>
            <a:r>
              <a:rPr lang="en-US" sz="3200" b="1" i="0">
                <a:solidFill>
                  <a:srgbClr val="000000"/>
                </a:solidFill>
                <a:latin typeface="Times New Roman"/>
                <a:cs typeface="Times New Roman"/>
              </a:rPr>
              <a:t>Navy College Program</a:t>
            </a:r>
            <a:endParaRPr lang="en-US" sz="3200" b="1">
              <a:latin typeface="Aptos Display" panose="02110004020202020204"/>
              <a:cs typeface="Times New Roman"/>
            </a:endParaRPr>
          </a:p>
        </p:txBody>
      </p:sp>
      <p:grpSp>
        <p:nvGrpSpPr>
          <p:cNvPr id="4" name="Group 3">
            <a:extLst>
              <a:ext uri="{FF2B5EF4-FFF2-40B4-BE49-F238E27FC236}">
                <a16:creationId xmlns:a16="http://schemas.microsoft.com/office/drawing/2014/main" id="{27B5F41A-AD4C-0E5E-FD90-19A0860078C5}"/>
              </a:ext>
            </a:extLst>
          </p:cNvPr>
          <p:cNvGrpSpPr/>
          <p:nvPr/>
        </p:nvGrpSpPr>
        <p:grpSpPr>
          <a:xfrm>
            <a:off x="2191708" y="1405472"/>
            <a:ext cx="856034" cy="900337"/>
            <a:chOff x="1051697" y="1452942"/>
            <a:chExt cx="856034" cy="828794"/>
          </a:xfrm>
        </p:grpSpPr>
        <p:cxnSp>
          <p:nvCxnSpPr>
            <p:cNvPr id="11" name="Straight Connector 10">
              <a:extLst>
                <a:ext uri="{FF2B5EF4-FFF2-40B4-BE49-F238E27FC236}">
                  <a16:creationId xmlns:a16="http://schemas.microsoft.com/office/drawing/2014/main" id="{8C4A3D9F-CAE3-0613-2388-044B889C5351}"/>
                </a:ext>
              </a:extLst>
            </p:cNvPr>
            <p:cNvCxnSpPr>
              <a:cxnSpLocks/>
            </p:cNvCxnSpPr>
            <p:nvPr/>
          </p:nvCxnSpPr>
          <p:spPr>
            <a:xfrm>
              <a:off x="1051697" y="2281736"/>
              <a:ext cx="85603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073EE60-51A7-D594-FEA0-CB4ABF48D5E4}"/>
                </a:ext>
              </a:extLst>
            </p:cNvPr>
            <p:cNvGrpSpPr/>
            <p:nvPr/>
          </p:nvGrpSpPr>
          <p:grpSpPr>
            <a:xfrm>
              <a:off x="1149816" y="1452942"/>
              <a:ext cx="644164" cy="621259"/>
              <a:chOff x="1149816" y="1452942"/>
              <a:chExt cx="644164" cy="621259"/>
            </a:xfrm>
          </p:grpSpPr>
          <p:grpSp>
            <p:nvGrpSpPr>
              <p:cNvPr id="7" name="Group 6">
                <a:extLst>
                  <a:ext uri="{FF2B5EF4-FFF2-40B4-BE49-F238E27FC236}">
                    <a16:creationId xmlns:a16="http://schemas.microsoft.com/office/drawing/2014/main" id="{87B596E4-D9FA-D84E-18B1-AC65F96BC2D1}"/>
                  </a:ext>
                </a:extLst>
              </p:cNvPr>
              <p:cNvGrpSpPr/>
              <p:nvPr/>
            </p:nvGrpSpPr>
            <p:grpSpPr>
              <a:xfrm>
                <a:off x="1149816" y="1452942"/>
                <a:ext cx="644164" cy="621259"/>
                <a:chOff x="4525963" y="3557588"/>
                <a:chExt cx="357187" cy="344488"/>
              </a:xfrm>
              <a:solidFill>
                <a:srgbClr val="3C5F9E"/>
              </a:solidFill>
            </p:grpSpPr>
            <p:sp>
              <p:nvSpPr>
                <p:cNvPr id="9" name="Freeform 256">
                  <a:extLst>
                    <a:ext uri="{FF2B5EF4-FFF2-40B4-BE49-F238E27FC236}">
                      <a16:creationId xmlns:a16="http://schemas.microsoft.com/office/drawing/2014/main" id="{BD0D305F-6D91-412E-E24A-4AC7025855C0}"/>
                    </a:ext>
                  </a:extLst>
                </p:cNvPr>
                <p:cNvSpPr>
                  <a:spLocks noEditPoints="1"/>
                </p:cNvSpPr>
                <p:nvPr/>
              </p:nvSpPr>
              <p:spPr bwMode="auto">
                <a:xfrm>
                  <a:off x="4525963" y="3768726"/>
                  <a:ext cx="357187" cy="133350"/>
                </a:xfrm>
                <a:custGeom>
                  <a:avLst/>
                  <a:gdLst>
                    <a:gd name="T0" fmla="*/ 144 w 3368"/>
                    <a:gd name="T1" fmla="*/ 1070 h 1257"/>
                    <a:gd name="T2" fmla="*/ 3131 w 3368"/>
                    <a:gd name="T3" fmla="*/ 1019 h 1257"/>
                    <a:gd name="T4" fmla="*/ 3088 w 3368"/>
                    <a:gd name="T5" fmla="*/ 904 h 1257"/>
                    <a:gd name="T6" fmla="*/ 3053 w 3368"/>
                    <a:gd name="T7" fmla="*/ 772 h 1257"/>
                    <a:gd name="T8" fmla="*/ 781 w 3368"/>
                    <a:gd name="T9" fmla="*/ 702 h 1257"/>
                    <a:gd name="T10" fmla="*/ 743 w 3368"/>
                    <a:gd name="T11" fmla="*/ 691 h 1257"/>
                    <a:gd name="T12" fmla="*/ 716 w 3368"/>
                    <a:gd name="T13" fmla="*/ 665 h 1257"/>
                    <a:gd name="T14" fmla="*/ 707 w 3368"/>
                    <a:gd name="T15" fmla="*/ 628 h 1257"/>
                    <a:gd name="T16" fmla="*/ 716 w 3368"/>
                    <a:gd name="T17" fmla="*/ 591 h 1257"/>
                    <a:gd name="T18" fmla="*/ 743 w 3368"/>
                    <a:gd name="T19" fmla="*/ 565 h 1257"/>
                    <a:gd name="T20" fmla="*/ 781 w 3368"/>
                    <a:gd name="T21" fmla="*/ 555 h 1257"/>
                    <a:gd name="T22" fmla="*/ 3031 w 3368"/>
                    <a:gd name="T23" fmla="*/ 493 h 1257"/>
                    <a:gd name="T24" fmla="*/ 3049 w 3368"/>
                    <a:gd name="T25" fmla="*/ 370 h 1257"/>
                    <a:gd name="T26" fmla="*/ 3089 w 3368"/>
                    <a:gd name="T27" fmla="*/ 247 h 1257"/>
                    <a:gd name="T28" fmla="*/ 144 w 3368"/>
                    <a:gd name="T29" fmla="*/ 187 h 1257"/>
                    <a:gd name="T30" fmla="*/ 3263 w 3368"/>
                    <a:gd name="T31" fmla="*/ 0 h 1257"/>
                    <a:gd name="T32" fmla="*/ 3304 w 3368"/>
                    <a:gd name="T33" fmla="*/ 7 h 1257"/>
                    <a:gd name="T34" fmla="*/ 3337 w 3368"/>
                    <a:gd name="T35" fmla="*/ 29 h 1257"/>
                    <a:gd name="T36" fmla="*/ 3360 w 3368"/>
                    <a:gd name="T37" fmla="*/ 62 h 1257"/>
                    <a:gd name="T38" fmla="*/ 3367 w 3368"/>
                    <a:gd name="T39" fmla="*/ 102 h 1257"/>
                    <a:gd name="T40" fmla="*/ 3360 w 3368"/>
                    <a:gd name="T41" fmla="*/ 141 h 1257"/>
                    <a:gd name="T42" fmla="*/ 3336 w 3368"/>
                    <a:gd name="T43" fmla="*/ 175 h 1257"/>
                    <a:gd name="T44" fmla="*/ 3269 w 3368"/>
                    <a:gd name="T45" fmla="*/ 256 h 1257"/>
                    <a:gd name="T46" fmla="*/ 3224 w 3368"/>
                    <a:gd name="T47" fmla="*/ 343 h 1257"/>
                    <a:gd name="T48" fmla="*/ 3196 w 3368"/>
                    <a:gd name="T49" fmla="*/ 433 h 1257"/>
                    <a:gd name="T50" fmla="*/ 3184 w 3368"/>
                    <a:gd name="T51" fmla="*/ 526 h 1257"/>
                    <a:gd name="T52" fmla="*/ 3185 w 3368"/>
                    <a:gd name="T53" fmla="*/ 617 h 1257"/>
                    <a:gd name="T54" fmla="*/ 3197 w 3368"/>
                    <a:gd name="T55" fmla="*/ 705 h 1257"/>
                    <a:gd name="T56" fmla="*/ 3216 w 3368"/>
                    <a:gd name="T57" fmla="*/ 790 h 1257"/>
                    <a:gd name="T58" fmla="*/ 3241 w 3368"/>
                    <a:gd name="T59" fmla="*/ 868 h 1257"/>
                    <a:gd name="T60" fmla="*/ 3268 w 3368"/>
                    <a:gd name="T61" fmla="*/ 937 h 1257"/>
                    <a:gd name="T62" fmla="*/ 3296 w 3368"/>
                    <a:gd name="T63" fmla="*/ 997 h 1257"/>
                    <a:gd name="T64" fmla="*/ 3319 w 3368"/>
                    <a:gd name="T65" fmla="*/ 1045 h 1257"/>
                    <a:gd name="T66" fmla="*/ 3338 w 3368"/>
                    <a:gd name="T67" fmla="*/ 1078 h 1257"/>
                    <a:gd name="T68" fmla="*/ 3358 w 3368"/>
                    <a:gd name="T69" fmla="*/ 1108 h 1257"/>
                    <a:gd name="T70" fmla="*/ 3368 w 3368"/>
                    <a:gd name="T71" fmla="*/ 1155 h 1257"/>
                    <a:gd name="T72" fmla="*/ 3358 w 3368"/>
                    <a:gd name="T73" fmla="*/ 1199 h 1257"/>
                    <a:gd name="T74" fmla="*/ 3330 w 3368"/>
                    <a:gd name="T75" fmla="*/ 1234 h 1257"/>
                    <a:gd name="T76" fmla="*/ 3288 w 3368"/>
                    <a:gd name="T77" fmla="*/ 1254 h 1257"/>
                    <a:gd name="T78" fmla="*/ 103 w 3368"/>
                    <a:gd name="T79" fmla="*/ 1257 h 1257"/>
                    <a:gd name="T80" fmla="*/ 57 w 3368"/>
                    <a:gd name="T81" fmla="*/ 1247 h 1257"/>
                    <a:gd name="T82" fmla="*/ 22 w 3368"/>
                    <a:gd name="T83" fmla="*/ 1218 h 1257"/>
                    <a:gd name="T84" fmla="*/ 3 w 3368"/>
                    <a:gd name="T85" fmla="*/ 1177 h 1257"/>
                    <a:gd name="T86" fmla="*/ 0 w 3368"/>
                    <a:gd name="T87" fmla="*/ 103 h 1257"/>
                    <a:gd name="T88" fmla="*/ 10 w 3368"/>
                    <a:gd name="T89" fmla="*/ 57 h 1257"/>
                    <a:gd name="T90" fmla="*/ 39 w 3368"/>
                    <a:gd name="T91" fmla="*/ 22 h 1257"/>
                    <a:gd name="T92" fmla="*/ 79 w 3368"/>
                    <a:gd name="T93" fmla="*/ 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368" h="1257">
                      <a:moveTo>
                        <a:pt x="144" y="187"/>
                      </a:moveTo>
                      <a:lnTo>
                        <a:pt x="144" y="1070"/>
                      </a:lnTo>
                      <a:lnTo>
                        <a:pt x="3153" y="1070"/>
                      </a:lnTo>
                      <a:lnTo>
                        <a:pt x="3131" y="1019"/>
                      </a:lnTo>
                      <a:lnTo>
                        <a:pt x="3109" y="963"/>
                      </a:lnTo>
                      <a:lnTo>
                        <a:pt x="3088" y="904"/>
                      </a:lnTo>
                      <a:lnTo>
                        <a:pt x="3069" y="840"/>
                      </a:lnTo>
                      <a:lnTo>
                        <a:pt x="3053" y="772"/>
                      </a:lnTo>
                      <a:lnTo>
                        <a:pt x="3040" y="702"/>
                      </a:lnTo>
                      <a:lnTo>
                        <a:pt x="781" y="702"/>
                      </a:lnTo>
                      <a:lnTo>
                        <a:pt x="761" y="699"/>
                      </a:lnTo>
                      <a:lnTo>
                        <a:pt x="743" y="691"/>
                      </a:lnTo>
                      <a:lnTo>
                        <a:pt x="728" y="680"/>
                      </a:lnTo>
                      <a:lnTo>
                        <a:pt x="716" y="665"/>
                      </a:lnTo>
                      <a:lnTo>
                        <a:pt x="709" y="648"/>
                      </a:lnTo>
                      <a:lnTo>
                        <a:pt x="707" y="628"/>
                      </a:lnTo>
                      <a:lnTo>
                        <a:pt x="709" y="608"/>
                      </a:lnTo>
                      <a:lnTo>
                        <a:pt x="716" y="591"/>
                      </a:lnTo>
                      <a:lnTo>
                        <a:pt x="728" y="576"/>
                      </a:lnTo>
                      <a:lnTo>
                        <a:pt x="743" y="565"/>
                      </a:lnTo>
                      <a:lnTo>
                        <a:pt x="761" y="558"/>
                      </a:lnTo>
                      <a:lnTo>
                        <a:pt x="781" y="555"/>
                      </a:lnTo>
                      <a:lnTo>
                        <a:pt x="3029" y="555"/>
                      </a:lnTo>
                      <a:lnTo>
                        <a:pt x="3031" y="493"/>
                      </a:lnTo>
                      <a:lnTo>
                        <a:pt x="3037" y="432"/>
                      </a:lnTo>
                      <a:lnTo>
                        <a:pt x="3049" y="370"/>
                      </a:lnTo>
                      <a:lnTo>
                        <a:pt x="3067" y="309"/>
                      </a:lnTo>
                      <a:lnTo>
                        <a:pt x="3089" y="247"/>
                      </a:lnTo>
                      <a:lnTo>
                        <a:pt x="3118" y="187"/>
                      </a:lnTo>
                      <a:lnTo>
                        <a:pt x="144" y="187"/>
                      </a:lnTo>
                      <a:close/>
                      <a:moveTo>
                        <a:pt x="103" y="0"/>
                      </a:moveTo>
                      <a:lnTo>
                        <a:pt x="3263" y="0"/>
                      </a:lnTo>
                      <a:lnTo>
                        <a:pt x="3284" y="2"/>
                      </a:lnTo>
                      <a:lnTo>
                        <a:pt x="3304" y="7"/>
                      </a:lnTo>
                      <a:lnTo>
                        <a:pt x="3322" y="17"/>
                      </a:lnTo>
                      <a:lnTo>
                        <a:pt x="3337" y="29"/>
                      </a:lnTo>
                      <a:lnTo>
                        <a:pt x="3350" y="45"/>
                      </a:lnTo>
                      <a:lnTo>
                        <a:pt x="3360" y="62"/>
                      </a:lnTo>
                      <a:lnTo>
                        <a:pt x="3365" y="82"/>
                      </a:lnTo>
                      <a:lnTo>
                        <a:pt x="3367" y="102"/>
                      </a:lnTo>
                      <a:lnTo>
                        <a:pt x="3365" y="122"/>
                      </a:lnTo>
                      <a:lnTo>
                        <a:pt x="3360" y="141"/>
                      </a:lnTo>
                      <a:lnTo>
                        <a:pt x="3350" y="159"/>
                      </a:lnTo>
                      <a:lnTo>
                        <a:pt x="3336" y="175"/>
                      </a:lnTo>
                      <a:lnTo>
                        <a:pt x="3300" y="215"/>
                      </a:lnTo>
                      <a:lnTo>
                        <a:pt x="3269" y="256"/>
                      </a:lnTo>
                      <a:lnTo>
                        <a:pt x="3243" y="300"/>
                      </a:lnTo>
                      <a:lnTo>
                        <a:pt x="3224" y="343"/>
                      </a:lnTo>
                      <a:lnTo>
                        <a:pt x="3207" y="388"/>
                      </a:lnTo>
                      <a:lnTo>
                        <a:pt x="3196" y="433"/>
                      </a:lnTo>
                      <a:lnTo>
                        <a:pt x="3188" y="479"/>
                      </a:lnTo>
                      <a:lnTo>
                        <a:pt x="3184" y="526"/>
                      </a:lnTo>
                      <a:lnTo>
                        <a:pt x="3183" y="571"/>
                      </a:lnTo>
                      <a:lnTo>
                        <a:pt x="3185" y="617"/>
                      </a:lnTo>
                      <a:lnTo>
                        <a:pt x="3189" y="661"/>
                      </a:lnTo>
                      <a:lnTo>
                        <a:pt x="3197" y="705"/>
                      </a:lnTo>
                      <a:lnTo>
                        <a:pt x="3206" y="748"/>
                      </a:lnTo>
                      <a:lnTo>
                        <a:pt x="3216" y="790"/>
                      </a:lnTo>
                      <a:lnTo>
                        <a:pt x="3228" y="829"/>
                      </a:lnTo>
                      <a:lnTo>
                        <a:pt x="3241" y="868"/>
                      </a:lnTo>
                      <a:lnTo>
                        <a:pt x="3255" y="904"/>
                      </a:lnTo>
                      <a:lnTo>
                        <a:pt x="3268" y="937"/>
                      </a:lnTo>
                      <a:lnTo>
                        <a:pt x="3282" y="968"/>
                      </a:lnTo>
                      <a:lnTo>
                        <a:pt x="3296" y="997"/>
                      </a:lnTo>
                      <a:lnTo>
                        <a:pt x="3308" y="1022"/>
                      </a:lnTo>
                      <a:lnTo>
                        <a:pt x="3319" y="1045"/>
                      </a:lnTo>
                      <a:lnTo>
                        <a:pt x="3330" y="1063"/>
                      </a:lnTo>
                      <a:lnTo>
                        <a:pt x="3338" y="1078"/>
                      </a:lnTo>
                      <a:lnTo>
                        <a:pt x="3344" y="1089"/>
                      </a:lnTo>
                      <a:lnTo>
                        <a:pt x="3358" y="1108"/>
                      </a:lnTo>
                      <a:lnTo>
                        <a:pt x="3365" y="1131"/>
                      </a:lnTo>
                      <a:lnTo>
                        <a:pt x="3368" y="1155"/>
                      </a:lnTo>
                      <a:lnTo>
                        <a:pt x="3366" y="1177"/>
                      </a:lnTo>
                      <a:lnTo>
                        <a:pt x="3358" y="1199"/>
                      </a:lnTo>
                      <a:lnTo>
                        <a:pt x="3345" y="1218"/>
                      </a:lnTo>
                      <a:lnTo>
                        <a:pt x="3330" y="1234"/>
                      </a:lnTo>
                      <a:lnTo>
                        <a:pt x="3310" y="1247"/>
                      </a:lnTo>
                      <a:lnTo>
                        <a:pt x="3288" y="1254"/>
                      </a:lnTo>
                      <a:lnTo>
                        <a:pt x="3264" y="1257"/>
                      </a:lnTo>
                      <a:lnTo>
                        <a:pt x="103" y="1257"/>
                      </a:lnTo>
                      <a:lnTo>
                        <a:pt x="79" y="1254"/>
                      </a:lnTo>
                      <a:lnTo>
                        <a:pt x="57" y="1247"/>
                      </a:lnTo>
                      <a:lnTo>
                        <a:pt x="39" y="1234"/>
                      </a:lnTo>
                      <a:lnTo>
                        <a:pt x="22" y="1218"/>
                      </a:lnTo>
                      <a:lnTo>
                        <a:pt x="10" y="1199"/>
                      </a:lnTo>
                      <a:lnTo>
                        <a:pt x="3" y="1177"/>
                      </a:lnTo>
                      <a:lnTo>
                        <a:pt x="0" y="1155"/>
                      </a:lnTo>
                      <a:lnTo>
                        <a:pt x="0" y="103"/>
                      </a:lnTo>
                      <a:lnTo>
                        <a:pt x="3" y="79"/>
                      </a:lnTo>
                      <a:lnTo>
                        <a:pt x="10" y="57"/>
                      </a:lnTo>
                      <a:lnTo>
                        <a:pt x="22" y="38"/>
                      </a:lnTo>
                      <a:lnTo>
                        <a:pt x="39" y="22"/>
                      </a:lnTo>
                      <a:lnTo>
                        <a:pt x="57" y="9"/>
                      </a:lnTo>
                      <a:lnTo>
                        <a:pt x="79" y="2"/>
                      </a:lnTo>
                      <a:lnTo>
                        <a:pt x="103" y="0"/>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57">
                  <a:extLst>
                    <a:ext uri="{FF2B5EF4-FFF2-40B4-BE49-F238E27FC236}">
                      <a16:creationId xmlns:a16="http://schemas.microsoft.com/office/drawing/2014/main" id="{9F2616A4-5D84-0E24-0EA4-755ED7B81E7C}"/>
                    </a:ext>
                  </a:extLst>
                </p:cNvPr>
                <p:cNvSpPr>
                  <a:spLocks/>
                </p:cNvSpPr>
                <p:nvPr/>
              </p:nvSpPr>
              <p:spPr bwMode="auto">
                <a:xfrm>
                  <a:off x="4606925" y="3557588"/>
                  <a:ext cx="177800" cy="201613"/>
                </a:xfrm>
                <a:custGeom>
                  <a:avLst/>
                  <a:gdLst>
                    <a:gd name="T0" fmla="*/ 710 w 1673"/>
                    <a:gd name="T1" fmla="*/ 62 h 1904"/>
                    <a:gd name="T2" fmla="*/ 755 w 1673"/>
                    <a:gd name="T3" fmla="*/ 224 h 1904"/>
                    <a:gd name="T4" fmla="*/ 808 w 1673"/>
                    <a:gd name="T5" fmla="*/ 347 h 1904"/>
                    <a:gd name="T6" fmla="*/ 860 w 1673"/>
                    <a:gd name="T7" fmla="*/ 361 h 1904"/>
                    <a:gd name="T8" fmla="*/ 948 w 1673"/>
                    <a:gd name="T9" fmla="*/ 240 h 1904"/>
                    <a:gd name="T10" fmla="*/ 1066 w 1673"/>
                    <a:gd name="T11" fmla="*/ 147 h 1904"/>
                    <a:gd name="T12" fmla="*/ 1205 w 1673"/>
                    <a:gd name="T13" fmla="*/ 90 h 1904"/>
                    <a:gd name="T14" fmla="*/ 1352 w 1673"/>
                    <a:gd name="T15" fmla="*/ 71 h 1904"/>
                    <a:gd name="T16" fmla="*/ 1499 w 1673"/>
                    <a:gd name="T17" fmla="*/ 94 h 1904"/>
                    <a:gd name="T18" fmla="*/ 1426 w 1673"/>
                    <a:gd name="T19" fmla="*/ 224 h 1904"/>
                    <a:gd name="T20" fmla="*/ 1318 w 1673"/>
                    <a:gd name="T21" fmla="*/ 327 h 1904"/>
                    <a:gd name="T22" fmla="*/ 1187 w 1673"/>
                    <a:gd name="T23" fmla="*/ 398 h 1904"/>
                    <a:gd name="T24" fmla="*/ 1041 w 1673"/>
                    <a:gd name="T25" fmla="*/ 432 h 1904"/>
                    <a:gd name="T26" fmla="*/ 891 w 1673"/>
                    <a:gd name="T27" fmla="*/ 426 h 1904"/>
                    <a:gd name="T28" fmla="*/ 862 w 1673"/>
                    <a:gd name="T29" fmla="*/ 446 h 1904"/>
                    <a:gd name="T30" fmla="*/ 965 w 1673"/>
                    <a:gd name="T31" fmla="*/ 442 h 1904"/>
                    <a:gd name="T32" fmla="*/ 1112 w 1673"/>
                    <a:gd name="T33" fmla="*/ 436 h 1904"/>
                    <a:gd name="T34" fmla="*/ 1254 w 1673"/>
                    <a:gd name="T35" fmla="*/ 455 h 1904"/>
                    <a:gd name="T36" fmla="*/ 1385 w 1673"/>
                    <a:gd name="T37" fmla="*/ 495 h 1904"/>
                    <a:gd name="T38" fmla="*/ 1498 w 1673"/>
                    <a:gd name="T39" fmla="*/ 561 h 1904"/>
                    <a:gd name="T40" fmla="*/ 1589 w 1673"/>
                    <a:gd name="T41" fmla="*/ 651 h 1904"/>
                    <a:gd name="T42" fmla="*/ 1649 w 1673"/>
                    <a:gd name="T43" fmla="*/ 767 h 1904"/>
                    <a:gd name="T44" fmla="*/ 1673 w 1673"/>
                    <a:gd name="T45" fmla="*/ 910 h 1904"/>
                    <a:gd name="T46" fmla="*/ 1666 w 1673"/>
                    <a:gd name="T47" fmla="*/ 1071 h 1904"/>
                    <a:gd name="T48" fmla="*/ 1633 w 1673"/>
                    <a:gd name="T49" fmla="*/ 1236 h 1904"/>
                    <a:gd name="T50" fmla="*/ 1575 w 1673"/>
                    <a:gd name="T51" fmla="*/ 1402 h 1904"/>
                    <a:gd name="T52" fmla="*/ 1491 w 1673"/>
                    <a:gd name="T53" fmla="*/ 1559 h 1904"/>
                    <a:gd name="T54" fmla="*/ 1384 w 1673"/>
                    <a:gd name="T55" fmla="*/ 1697 h 1904"/>
                    <a:gd name="T56" fmla="*/ 1254 w 1673"/>
                    <a:gd name="T57" fmla="*/ 1805 h 1904"/>
                    <a:gd name="T58" fmla="*/ 1102 w 1673"/>
                    <a:gd name="T59" fmla="*/ 1878 h 1904"/>
                    <a:gd name="T60" fmla="*/ 931 w 1673"/>
                    <a:gd name="T61" fmla="*/ 1904 h 1904"/>
                    <a:gd name="T62" fmla="*/ 823 w 1673"/>
                    <a:gd name="T63" fmla="*/ 1904 h 1904"/>
                    <a:gd name="T64" fmla="*/ 739 w 1673"/>
                    <a:gd name="T65" fmla="*/ 1904 h 1904"/>
                    <a:gd name="T66" fmla="*/ 699 w 1673"/>
                    <a:gd name="T67" fmla="*/ 1903 h 1904"/>
                    <a:gd name="T68" fmla="*/ 535 w 1673"/>
                    <a:gd name="T69" fmla="*/ 1867 h 1904"/>
                    <a:gd name="T70" fmla="*/ 393 w 1673"/>
                    <a:gd name="T71" fmla="*/ 1788 h 1904"/>
                    <a:gd name="T72" fmla="*/ 270 w 1673"/>
                    <a:gd name="T73" fmla="*/ 1677 h 1904"/>
                    <a:gd name="T74" fmla="*/ 169 w 1673"/>
                    <a:gd name="T75" fmla="*/ 1541 h 1904"/>
                    <a:gd name="T76" fmla="*/ 91 w 1673"/>
                    <a:gd name="T77" fmla="*/ 1389 h 1904"/>
                    <a:gd name="T78" fmla="*/ 37 w 1673"/>
                    <a:gd name="T79" fmla="*/ 1227 h 1904"/>
                    <a:gd name="T80" fmla="*/ 7 w 1673"/>
                    <a:gd name="T81" fmla="*/ 1067 h 1904"/>
                    <a:gd name="T82" fmla="*/ 0 w 1673"/>
                    <a:gd name="T83" fmla="*/ 910 h 1904"/>
                    <a:gd name="T84" fmla="*/ 24 w 1673"/>
                    <a:gd name="T85" fmla="*/ 767 h 1904"/>
                    <a:gd name="T86" fmla="*/ 84 w 1673"/>
                    <a:gd name="T87" fmla="*/ 652 h 1904"/>
                    <a:gd name="T88" fmla="*/ 174 w 1673"/>
                    <a:gd name="T89" fmla="*/ 562 h 1904"/>
                    <a:gd name="T90" fmla="*/ 288 w 1673"/>
                    <a:gd name="T91" fmla="*/ 495 h 1904"/>
                    <a:gd name="T92" fmla="*/ 418 w 1673"/>
                    <a:gd name="T93" fmla="*/ 454 h 1904"/>
                    <a:gd name="T94" fmla="*/ 558 w 1673"/>
                    <a:gd name="T95" fmla="*/ 436 h 1904"/>
                    <a:gd name="T96" fmla="*/ 704 w 1673"/>
                    <a:gd name="T97" fmla="*/ 441 h 1904"/>
                    <a:gd name="T98" fmla="*/ 720 w 1673"/>
                    <a:gd name="T99" fmla="*/ 381 h 1904"/>
                    <a:gd name="T100" fmla="*/ 664 w 1673"/>
                    <a:gd name="T101" fmla="*/ 249 h 1904"/>
                    <a:gd name="T102" fmla="*/ 616 w 1673"/>
                    <a:gd name="T103" fmla="*/ 79 h 1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3" h="1904">
                      <a:moveTo>
                        <a:pt x="699" y="0"/>
                      </a:moveTo>
                      <a:lnTo>
                        <a:pt x="699" y="0"/>
                      </a:lnTo>
                      <a:lnTo>
                        <a:pt x="710" y="62"/>
                      </a:lnTo>
                      <a:lnTo>
                        <a:pt x="724" y="119"/>
                      </a:lnTo>
                      <a:lnTo>
                        <a:pt x="738" y="173"/>
                      </a:lnTo>
                      <a:lnTo>
                        <a:pt x="755" y="224"/>
                      </a:lnTo>
                      <a:lnTo>
                        <a:pt x="773" y="270"/>
                      </a:lnTo>
                      <a:lnTo>
                        <a:pt x="790" y="310"/>
                      </a:lnTo>
                      <a:lnTo>
                        <a:pt x="808" y="347"/>
                      </a:lnTo>
                      <a:lnTo>
                        <a:pt x="824" y="379"/>
                      </a:lnTo>
                      <a:lnTo>
                        <a:pt x="839" y="406"/>
                      </a:lnTo>
                      <a:lnTo>
                        <a:pt x="860" y="361"/>
                      </a:lnTo>
                      <a:lnTo>
                        <a:pt x="885" y="317"/>
                      </a:lnTo>
                      <a:lnTo>
                        <a:pt x="914" y="277"/>
                      </a:lnTo>
                      <a:lnTo>
                        <a:pt x="948" y="240"/>
                      </a:lnTo>
                      <a:lnTo>
                        <a:pt x="985" y="205"/>
                      </a:lnTo>
                      <a:lnTo>
                        <a:pt x="1025" y="174"/>
                      </a:lnTo>
                      <a:lnTo>
                        <a:pt x="1066" y="147"/>
                      </a:lnTo>
                      <a:lnTo>
                        <a:pt x="1111" y="124"/>
                      </a:lnTo>
                      <a:lnTo>
                        <a:pt x="1157" y="105"/>
                      </a:lnTo>
                      <a:lnTo>
                        <a:pt x="1205" y="90"/>
                      </a:lnTo>
                      <a:lnTo>
                        <a:pt x="1254" y="79"/>
                      </a:lnTo>
                      <a:lnTo>
                        <a:pt x="1302" y="73"/>
                      </a:lnTo>
                      <a:lnTo>
                        <a:pt x="1352" y="71"/>
                      </a:lnTo>
                      <a:lnTo>
                        <a:pt x="1401" y="74"/>
                      </a:lnTo>
                      <a:lnTo>
                        <a:pt x="1450" y="82"/>
                      </a:lnTo>
                      <a:lnTo>
                        <a:pt x="1499" y="94"/>
                      </a:lnTo>
                      <a:lnTo>
                        <a:pt x="1479" y="140"/>
                      </a:lnTo>
                      <a:lnTo>
                        <a:pt x="1454" y="184"/>
                      </a:lnTo>
                      <a:lnTo>
                        <a:pt x="1426" y="224"/>
                      </a:lnTo>
                      <a:lnTo>
                        <a:pt x="1393" y="261"/>
                      </a:lnTo>
                      <a:lnTo>
                        <a:pt x="1358" y="295"/>
                      </a:lnTo>
                      <a:lnTo>
                        <a:pt x="1318" y="327"/>
                      </a:lnTo>
                      <a:lnTo>
                        <a:pt x="1276" y="355"/>
                      </a:lnTo>
                      <a:lnTo>
                        <a:pt x="1233" y="378"/>
                      </a:lnTo>
                      <a:lnTo>
                        <a:pt x="1187" y="398"/>
                      </a:lnTo>
                      <a:lnTo>
                        <a:pt x="1139" y="414"/>
                      </a:lnTo>
                      <a:lnTo>
                        <a:pt x="1090" y="425"/>
                      </a:lnTo>
                      <a:lnTo>
                        <a:pt x="1041" y="432"/>
                      </a:lnTo>
                      <a:lnTo>
                        <a:pt x="991" y="435"/>
                      </a:lnTo>
                      <a:lnTo>
                        <a:pt x="941" y="433"/>
                      </a:lnTo>
                      <a:lnTo>
                        <a:pt x="891" y="426"/>
                      </a:lnTo>
                      <a:lnTo>
                        <a:pt x="842" y="414"/>
                      </a:lnTo>
                      <a:lnTo>
                        <a:pt x="853" y="431"/>
                      </a:lnTo>
                      <a:lnTo>
                        <a:pt x="862" y="446"/>
                      </a:lnTo>
                      <a:lnTo>
                        <a:pt x="869" y="456"/>
                      </a:lnTo>
                      <a:lnTo>
                        <a:pt x="917" y="448"/>
                      </a:lnTo>
                      <a:lnTo>
                        <a:pt x="965" y="442"/>
                      </a:lnTo>
                      <a:lnTo>
                        <a:pt x="1014" y="437"/>
                      </a:lnTo>
                      <a:lnTo>
                        <a:pt x="1063" y="435"/>
                      </a:lnTo>
                      <a:lnTo>
                        <a:pt x="1112" y="436"/>
                      </a:lnTo>
                      <a:lnTo>
                        <a:pt x="1160" y="441"/>
                      </a:lnTo>
                      <a:lnTo>
                        <a:pt x="1207" y="446"/>
                      </a:lnTo>
                      <a:lnTo>
                        <a:pt x="1254" y="455"/>
                      </a:lnTo>
                      <a:lnTo>
                        <a:pt x="1298" y="465"/>
                      </a:lnTo>
                      <a:lnTo>
                        <a:pt x="1342" y="480"/>
                      </a:lnTo>
                      <a:lnTo>
                        <a:pt x="1385" y="495"/>
                      </a:lnTo>
                      <a:lnTo>
                        <a:pt x="1424" y="515"/>
                      </a:lnTo>
                      <a:lnTo>
                        <a:pt x="1463" y="537"/>
                      </a:lnTo>
                      <a:lnTo>
                        <a:pt x="1498" y="561"/>
                      </a:lnTo>
                      <a:lnTo>
                        <a:pt x="1531" y="588"/>
                      </a:lnTo>
                      <a:lnTo>
                        <a:pt x="1562" y="618"/>
                      </a:lnTo>
                      <a:lnTo>
                        <a:pt x="1589" y="651"/>
                      </a:lnTo>
                      <a:lnTo>
                        <a:pt x="1613" y="687"/>
                      </a:lnTo>
                      <a:lnTo>
                        <a:pt x="1632" y="726"/>
                      </a:lnTo>
                      <a:lnTo>
                        <a:pt x="1649" y="767"/>
                      </a:lnTo>
                      <a:lnTo>
                        <a:pt x="1662" y="812"/>
                      </a:lnTo>
                      <a:lnTo>
                        <a:pt x="1670" y="859"/>
                      </a:lnTo>
                      <a:lnTo>
                        <a:pt x="1673" y="910"/>
                      </a:lnTo>
                      <a:lnTo>
                        <a:pt x="1672" y="963"/>
                      </a:lnTo>
                      <a:lnTo>
                        <a:pt x="1671" y="1016"/>
                      </a:lnTo>
                      <a:lnTo>
                        <a:pt x="1666" y="1071"/>
                      </a:lnTo>
                      <a:lnTo>
                        <a:pt x="1658" y="1126"/>
                      </a:lnTo>
                      <a:lnTo>
                        <a:pt x="1647" y="1181"/>
                      </a:lnTo>
                      <a:lnTo>
                        <a:pt x="1633" y="1236"/>
                      </a:lnTo>
                      <a:lnTo>
                        <a:pt x="1617" y="1292"/>
                      </a:lnTo>
                      <a:lnTo>
                        <a:pt x="1597" y="1348"/>
                      </a:lnTo>
                      <a:lnTo>
                        <a:pt x="1575" y="1402"/>
                      </a:lnTo>
                      <a:lnTo>
                        <a:pt x="1549" y="1456"/>
                      </a:lnTo>
                      <a:lnTo>
                        <a:pt x="1521" y="1509"/>
                      </a:lnTo>
                      <a:lnTo>
                        <a:pt x="1491" y="1559"/>
                      </a:lnTo>
                      <a:lnTo>
                        <a:pt x="1458" y="1608"/>
                      </a:lnTo>
                      <a:lnTo>
                        <a:pt x="1422" y="1653"/>
                      </a:lnTo>
                      <a:lnTo>
                        <a:pt x="1384" y="1697"/>
                      </a:lnTo>
                      <a:lnTo>
                        <a:pt x="1342" y="1736"/>
                      </a:lnTo>
                      <a:lnTo>
                        <a:pt x="1299" y="1773"/>
                      </a:lnTo>
                      <a:lnTo>
                        <a:pt x="1254" y="1805"/>
                      </a:lnTo>
                      <a:lnTo>
                        <a:pt x="1205" y="1834"/>
                      </a:lnTo>
                      <a:lnTo>
                        <a:pt x="1155" y="1858"/>
                      </a:lnTo>
                      <a:lnTo>
                        <a:pt x="1102" y="1878"/>
                      </a:lnTo>
                      <a:lnTo>
                        <a:pt x="1047" y="1893"/>
                      </a:lnTo>
                      <a:lnTo>
                        <a:pt x="990" y="1901"/>
                      </a:lnTo>
                      <a:lnTo>
                        <a:pt x="931" y="1904"/>
                      </a:lnTo>
                      <a:lnTo>
                        <a:pt x="893" y="1904"/>
                      </a:lnTo>
                      <a:lnTo>
                        <a:pt x="857" y="1904"/>
                      </a:lnTo>
                      <a:lnTo>
                        <a:pt x="823" y="1904"/>
                      </a:lnTo>
                      <a:lnTo>
                        <a:pt x="791" y="1904"/>
                      </a:lnTo>
                      <a:lnTo>
                        <a:pt x="763" y="1904"/>
                      </a:lnTo>
                      <a:lnTo>
                        <a:pt x="739" y="1904"/>
                      </a:lnTo>
                      <a:lnTo>
                        <a:pt x="721" y="1903"/>
                      </a:lnTo>
                      <a:lnTo>
                        <a:pt x="707" y="1903"/>
                      </a:lnTo>
                      <a:lnTo>
                        <a:pt x="699" y="1903"/>
                      </a:lnTo>
                      <a:lnTo>
                        <a:pt x="643" y="1896"/>
                      </a:lnTo>
                      <a:lnTo>
                        <a:pt x="588" y="1883"/>
                      </a:lnTo>
                      <a:lnTo>
                        <a:pt x="535" y="1867"/>
                      </a:lnTo>
                      <a:lnTo>
                        <a:pt x="485" y="1845"/>
                      </a:lnTo>
                      <a:lnTo>
                        <a:pt x="437" y="1818"/>
                      </a:lnTo>
                      <a:lnTo>
                        <a:pt x="393" y="1788"/>
                      </a:lnTo>
                      <a:lnTo>
                        <a:pt x="349" y="1755"/>
                      </a:lnTo>
                      <a:lnTo>
                        <a:pt x="308" y="1717"/>
                      </a:lnTo>
                      <a:lnTo>
                        <a:pt x="270" y="1677"/>
                      </a:lnTo>
                      <a:lnTo>
                        <a:pt x="233" y="1634"/>
                      </a:lnTo>
                      <a:lnTo>
                        <a:pt x="200" y="1589"/>
                      </a:lnTo>
                      <a:lnTo>
                        <a:pt x="169" y="1541"/>
                      </a:lnTo>
                      <a:lnTo>
                        <a:pt x="141" y="1491"/>
                      </a:lnTo>
                      <a:lnTo>
                        <a:pt x="115" y="1441"/>
                      </a:lnTo>
                      <a:lnTo>
                        <a:pt x="91" y="1389"/>
                      </a:lnTo>
                      <a:lnTo>
                        <a:pt x="70" y="1336"/>
                      </a:lnTo>
                      <a:lnTo>
                        <a:pt x="52" y="1282"/>
                      </a:lnTo>
                      <a:lnTo>
                        <a:pt x="37" y="1227"/>
                      </a:lnTo>
                      <a:lnTo>
                        <a:pt x="24" y="1173"/>
                      </a:lnTo>
                      <a:lnTo>
                        <a:pt x="14" y="1119"/>
                      </a:lnTo>
                      <a:lnTo>
                        <a:pt x="7" y="1067"/>
                      </a:lnTo>
                      <a:lnTo>
                        <a:pt x="2" y="1015"/>
                      </a:lnTo>
                      <a:lnTo>
                        <a:pt x="1" y="963"/>
                      </a:lnTo>
                      <a:lnTo>
                        <a:pt x="0" y="910"/>
                      </a:lnTo>
                      <a:lnTo>
                        <a:pt x="3" y="859"/>
                      </a:lnTo>
                      <a:lnTo>
                        <a:pt x="12" y="812"/>
                      </a:lnTo>
                      <a:lnTo>
                        <a:pt x="24" y="767"/>
                      </a:lnTo>
                      <a:lnTo>
                        <a:pt x="40" y="726"/>
                      </a:lnTo>
                      <a:lnTo>
                        <a:pt x="61" y="687"/>
                      </a:lnTo>
                      <a:lnTo>
                        <a:pt x="84" y="652"/>
                      </a:lnTo>
                      <a:lnTo>
                        <a:pt x="111" y="619"/>
                      </a:lnTo>
                      <a:lnTo>
                        <a:pt x="141" y="589"/>
                      </a:lnTo>
                      <a:lnTo>
                        <a:pt x="174" y="562"/>
                      </a:lnTo>
                      <a:lnTo>
                        <a:pt x="209" y="537"/>
                      </a:lnTo>
                      <a:lnTo>
                        <a:pt x="247" y="515"/>
                      </a:lnTo>
                      <a:lnTo>
                        <a:pt x="288" y="495"/>
                      </a:lnTo>
                      <a:lnTo>
                        <a:pt x="329" y="480"/>
                      </a:lnTo>
                      <a:lnTo>
                        <a:pt x="373" y="465"/>
                      </a:lnTo>
                      <a:lnTo>
                        <a:pt x="418" y="454"/>
                      </a:lnTo>
                      <a:lnTo>
                        <a:pt x="463" y="446"/>
                      </a:lnTo>
                      <a:lnTo>
                        <a:pt x="510" y="440"/>
                      </a:lnTo>
                      <a:lnTo>
                        <a:pt x="558" y="436"/>
                      </a:lnTo>
                      <a:lnTo>
                        <a:pt x="607" y="435"/>
                      </a:lnTo>
                      <a:lnTo>
                        <a:pt x="656" y="436"/>
                      </a:lnTo>
                      <a:lnTo>
                        <a:pt x="704" y="441"/>
                      </a:lnTo>
                      <a:lnTo>
                        <a:pt x="753" y="446"/>
                      </a:lnTo>
                      <a:lnTo>
                        <a:pt x="736" y="417"/>
                      </a:lnTo>
                      <a:lnTo>
                        <a:pt x="720" y="381"/>
                      </a:lnTo>
                      <a:lnTo>
                        <a:pt x="701" y="342"/>
                      </a:lnTo>
                      <a:lnTo>
                        <a:pt x="683" y="298"/>
                      </a:lnTo>
                      <a:lnTo>
                        <a:pt x="664" y="249"/>
                      </a:lnTo>
                      <a:lnTo>
                        <a:pt x="648" y="197"/>
                      </a:lnTo>
                      <a:lnTo>
                        <a:pt x="631" y="140"/>
                      </a:lnTo>
                      <a:lnTo>
                        <a:pt x="616" y="79"/>
                      </a:lnTo>
                      <a:lnTo>
                        <a:pt x="605" y="15"/>
                      </a:lnTo>
                      <a:lnTo>
                        <a:pt x="699"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TextBox 7">
                <a:extLst>
                  <a:ext uri="{FF2B5EF4-FFF2-40B4-BE49-F238E27FC236}">
                    <a16:creationId xmlns:a16="http://schemas.microsoft.com/office/drawing/2014/main" id="{0DC5A780-A2A9-DADB-3649-CF9D66942E75}"/>
                  </a:ext>
                </a:extLst>
              </p:cNvPr>
              <p:cNvSpPr txBox="1"/>
              <p:nvPr/>
            </p:nvSpPr>
            <p:spPr>
              <a:xfrm>
                <a:off x="1307149" y="1480184"/>
                <a:ext cx="224790" cy="3430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a:t>
                </a:r>
              </a:p>
            </p:txBody>
          </p:sp>
        </p:grpSp>
      </p:grpSp>
      <p:grpSp>
        <p:nvGrpSpPr>
          <p:cNvPr id="13" name="Group 12">
            <a:extLst>
              <a:ext uri="{FF2B5EF4-FFF2-40B4-BE49-F238E27FC236}">
                <a16:creationId xmlns:a16="http://schemas.microsoft.com/office/drawing/2014/main" id="{D846C227-D085-D9C4-58F8-F13B1F8B72A9}"/>
              </a:ext>
            </a:extLst>
          </p:cNvPr>
          <p:cNvGrpSpPr/>
          <p:nvPr/>
        </p:nvGrpSpPr>
        <p:grpSpPr>
          <a:xfrm>
            <a:off x="3787761" y="1405473"/>
            <a:ext cx="1819093" cy="3477166"/>
            <a:chOff x="2976586" y="1452932"/>
            <a:chExt cx="1819093" cy="3267756"/>
          </a:xfrm>
        </p:grpSpPr>
        <p:cxnSp>
          <p:nvCxnSpPr>
            <p:cNvPr id="14" name="Straight Connector 13">
              <a:extLst>
                <a:ext uri="{FF2B5EF4-FFF2-40B4-BE49-F238E27FC236}">
                  <a16:creationId xmlns:a16="http://schemas.microsoft.com/office/drawing/2014/main" id="{1AAE4B97-85F3-0493-92D7-7C42A71FA927}"/>
                </a:ext>
              </a:extLst>
            </p:cNvPr>
            <p:cNvCxnSpPr>
              <a:cxnSpLocks/>
            </p:cNvCxnSpPr>
            <p:nvPr/>
          </p:nvCxnSpPr>
          <p:spPr>
            <a:xfrm>
              <a:off x="3361823" y="2301552"/>
              <a:ext cx="85603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Inhaltsplatzhalter 4">
              <a:extLst>
                <a:ext uri="{FF2B5EF4-FFF2-40B4-BE49-F238E27FC236}">
                  <a16:creationId xmlns:a16="http://schemas.microsoft.com/office/drawing/2014/main" id="{0BB0967A-4EE1-BCBA-F7B6-FFC716A007E7}"/>
                </a:ext>
              </a:extLst>
            </p:cNvPr>
            <p:cNvSpPr txBox="1">
              <a:spLocks/>
            </p:cNvSpPr>
            <p:nvPr/>
          </p:nvSpPr>
          <p:spPr>
            <a:xfrm>
              <a:off x="2976586" y="2517637"/>
              <a:ext cx="1819093" cy="220305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black"/>
                  </a:solidFill>
                  <a:effectLst/>
                  <a:uLnTx/>
                  <a:uFillTx/>
                  <a:latin typeface="Times New Roman"/>
                  <a:cs typeface="Times New Roman"/>
                </a:rPr>
                <a:t>NCPACE</a:t>
              </a:r>
            </a:p>
            <a:p>
              <a:pPr marL="0" marR="0" lvl="7" indent="0" algn="l" defTabSz="91412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Times New Roman"/>
                  <a:cs typeface="Times New Roman"/>
                </a:rPr>
                <a:t>Navy College Program for Afloat College Education (NCPACE)  provides personnel assigned to Type 2 and 4 (sea duty) commands access to education opportunities.</a:t>
              </a:r>
              <a:endParaRPr lang="en-US" sz="1400" b="0" i="0" u="none" strike="noStrike" kern="1200" cap="none" spc="0" normalizeH="0" baseline="0" noProof="0" dirty="0">
                <a:ln>
                  <a:noFill/>
                </a:ln>
                <a:solidFill>
                  <a:prstClr val="black"/>
                </a:solidFill>
                <a:effectLst/>
                <a:uLnTx/>
                <a:uFillTx/>
                <a:latin typeface="Times New Roman"/>
                <a:cs typeface="Times New Roman"/>
              </a:endParaRPr>
            </a:p>
          </p:txBody>
        </p:sp>
        <p:grpSp>
          <p:nvGrpSpPr>
            <p:cNvPr id="16" name="Group 15">
              <a:extLst>
                <a:ext uri="{FF2B5EF4-FFF2-40B4-BE49-F238E27FC236}">
                  <a16:creationId xmlns:a16="http://schemas.microsoft.com/office/drawing/2014/main" id="{71D3E802-1326-ED7E-6210-F2CB7773AA45}"/>
                </a:ext>
              </a:extLst>
            </p:cNvPr>
            <p:cNvGrpSpPr/>
            <p:nvPr/>
          </p:nvGrpSpPr>
          <p:grpSpPr>
            <a:xfrm>
              <a:off x="3315404" y="1452932"/>
              <a:ext cx="725701" cy="614429"/>
              <a:chOff x="3315404" y="1452932"/>
              <a:chExt cx="725701" cy="614429"/>
            </a:xfrm>
          </p:grpSpPr>
          <p:grpSp>
            <p:nvGrpSpPr>
              <p:cNvPr id="17" name="Group 16">
                <a:extLst>
                  <a:ext uri="{FF2B5EF4-FFF2-40B4-BE49-F238E27FC236}">
                    <a16:creationId xmlns:a16="http://schemas.microsoft.com/office/drawing/2014/main" id="{DF89F887-F90D-ECDA-1979-FBC298803CB8}"/>
                  </a:ext>
                </a:extLst>
              </p:cNvPr>
              <p:cNvGrpSpPr/>
              <p:nvPr/>
            </p:nvGrpSpPr>
            <p:grpSpPr>
              <a:xfrm>
                <a:off x="3327508" y="1452932"/>
                <a:ext cx="713597" cy="614429"/>
                <a:chOff x="3327508" y="1452932"/>
                <a:chExt cx="713597" cy="614429"/>
              </a:xfrm>
            </p:grpSpPr>
            <p:sp>
              <p:nvSpPr>
                <p:cNvPr id="19" name="Freeform 224">
                  <a:extLst>
                    <a:ext uri="{FF2B5EF4-FFF2-40B4-BE49-F238E27FC236}">
                      <a16:creationId xmlns:a16="http://schemas.microsoft.com/office/drawing/2014/main" id="{2E5EC89C-3A10-EFB8-9F6C-76FC32D7F990}"/>
                    </a:ext>
                  </a:extLst>
                </p:cNvPr>
                <p:cNvSpPr>
                  <a:spLocks noEditPoints="1"/>
                </p:cNvSpPr>
                <p:nvPr/>
              </p:nvSpPr>
              <p:spPr bwMode="auto">
                <a:xfrm>
                  <a:off x="3538575" y="1452932"/>
                  <a:ext cx="502530" cy="614429"/>
                </a:xfrm>
                <a:custGeom>
                  <a:avLst/>
                  <a:gdLst>
                    <a:gd name="T0" fmla="*/ 1252 w 2717"/>
                    <a:gd name="T1" fmla="*/ 346 h 3322"/>
                    <a:gd name="T2" fmla="*/ 1211 w 2717"/>
                    <a:gd name="T3" fmla="*/ 483 h 3322"/>
                    <a:gd name="T4" fmla="*/ 1300 w 2717"/>
                    <a:gd name="T5" fmla="*/ 592 h 3322"/>
                    <a:gd name="T6" fmla="*/ 1443 w 2717"/>
                    <a:gd name="T7" fmla="*/ 578 h 3322"/>
                    <a:gd name="T8" fmla="*/ 1509 w 2717"/>
                    <a:gd name="T9" fmla="*/ 453 h 3322"/>
                    <a:gd name="T10" fmla="*/ 1443 w 2717"/>
                    <a:gd name="T11" fmla="*/ 328 h 3322"/>
                    <a:gd name="T12" fmla="*/ 1411 w 2717"/>
                    <a:gd name="T13" fmla="*/ 3 h 3322"/>
                    <a:gd name="T14" fmla="*/ 1641 w 2717"/>
                    <a:gd name="T15" fmla="*/ 100 h 3322"/>
                    <a:gd name="T16" fmla="*/ 1785 w 2717"/>
                    <a:gd name="T17" fmla="*/ 300 h 3322"/>
                    <a:gd name="T18" fmla="*/ 1799 w 2717"/>
                    <a:gd name="T19" fmla="*/ 557 h 3322"/>
                    <a:gd name="T20" fmla="*/ 1677 w 2717"/>
                    <a:gd name="T21" fmla="*/ 774 h 3322"/>
                    <a:gd name="T22" fmla="*/ 1509 w 2717"/>
                    <a:gd name="T23" fmla="*/ 1208 h 3322"/>
                    <a:gd name="T24" fmla="*/ 1968 w 2717"/>
                    <a:gd name="T25" fmla="*/ 1252 h 3322"/>
                    <a:gd name="T26" fmla="*/ 2010 w 2717"/>
                    <a:gd name="T27" fmla="*/ 1389 h 3322"/>
                    <a:gd name="T28" fmla="*/ 1920 w 2717"/>
                    <a:gd name="T29" fmla="*/ 1498 h 3322"/>
                    <a:gd name="T30" fmla="*/ 1586 w 2717"/>
                    <a:gd name="T31" fmla="*/ 2694 h 3322"/>
                    <a:gd name="T32" fmla="*/ 1932 w 2717"/>
                    <a:gd name="T33" fmla="*/ 2548 h 3322"/>
                    <a:gd name="T34" fmla="*/ 2203 w 2717"/>
                    <a:gd name="T35" fmla="*/ 2296 h 3322"/>
                    <a:gd name="T36" fmla="*/ 2372 w 2717"/>
                    <a:gd name="T37" fmla="*/ 1962 h 3322"/>
                    <a:gd name="T38" fmla="*/ 2330 w 2717"/>
                    <a:gd name="T39" fmla="*/ 1800 h 3322"/>
                    <a:gd name="T40" fmla="*/ 2240 w 2717"/>
                    <a:gd name="T41" fmla="*/ 1691 h 3322"/>
                    <a:gd name="T42" fmla="*/ 2281 w 2717"/>
                    <a:gd name="T43" fmla="*/ 1554 h 3322"/>
                    <a:gd name="T44" fmla="*/ 2566 w 2717"/>
                    <a:gd name="T45" fmla="*/ 1510 h 3322"/>
                    <a:gd name="T46" fmla="*/ 2691 w 2717"/>
                    <a:gd name="T47" fmla="*/ 1576 h 3322"/>
                    <a:gd name="T48" fmla="*/ 2705 w 2717"/>
                    <a:gd name="T49" fmla="*/ 1840 h 3322"/>
                    <a:gd name="T50" fmla="*/ 2581 w 2717"/>
                    <a:gd name="T51" fmla="*/ 2254 h 3322"/>
                    <a:gd name="T52" fmla="*/ 2339 w 2717"/>
                    <a:gd name="T53" fmla="*/ 2601 h 3322"/>
                    <a:gd name="T54" fmla="*/ 2004 w 2717"/>
                    <a:gd name="T55" fmla="*/ 2857 h 3322"/>
                    <a:gd name="T56" fmla="*/ 1597 w 2717"/>
                    <a:gd name="T57" fmla="*/ 2999 h 3322"/>
                    <a:gd name="T58" fmla="*/ 1483 w 2717"/>
                    <a:gd name="T59" fmla="*/ 3256 h 3322"/>
                    <a:gd name="T60" fmla="*/ 1359 w 2717"/>
                    <a:gd name="T61" fmla="*/ 3322 h 3322"/>
                    <a:gd name="T62" fmla="*/ 1234 w 2717"/>
                    <a:gd name="T63" fmla="*/ 3256 h 3322"/>
                    <a:gd name="T64" fmla="*/ 1120 w 2717"/>
                    <a:gd name="T65" fmla="*/ 2999 h 3322"/>
                    <a:gd name="T66" fmla="*/ 713 w 2717"/>
                    <a:gd name="T67" fmla="*/ 2857 h 3322"/>
                    <a:gd name="T68" fmla="*/ 378 w 2717"/>
                    <a:gd name="T69" fmla="*/ 2601 h 3322"/>
                    <a:gd name="T70" fmla="*/ 136 w 2717"/>
                    <a:gd name="T71" fmla="*/ 2254 h 3322"/>
                    <a:gd name="T72" fmla="*/ 12 w 2717"/>
                    <a:gd name="T73" fmla="*/ 1840 h 3322"/>
                    <a:gd name="T74" fmla="*/ 26 w 2717"/>
                    <a:gd name="T75" fmla="*/ 1576 h 3322"/>
                    <a:gd name="T76" fmla="*/ 151 w 2717"/>
                    <a:gd name="T77" fmla="*/ 1510 h 3322"/>
                    <a:gd name="T78" fmla="*/ 436 w 2717"/>
                    <a:gd name="T79" fmla="*/ 1554 h 3322"/>
                    <a:gd name="T80" fmla="*/ 477 w 2717"/>
                    <a:gd name="T81" fmla="*/ 1691 h 3322"/>
                    <a:gd name="T82" fmla="*/ 387 w 2717"/>
                    <a:gd name="T83" fmla="*/ 1800 h 3322"/>
                    <a:gd name="T84" fmla="*/ 345 w 2717"/>
                    <a:gd name="T85" fmla="*/ 1962 h 3322"/>
                    <a:gd name="T86" fmla="*/ 514 w 2717"/>
                    <a:gd name="T87" fmla="*/ 2296 h 3322"/>
                    <a:gd name="T88" fmla="*/ 785 w 2717"/>
                    <a:gd name="T89" fmla="*/ 2548 h 3322"/>
                    <a:gd name="T90" fmla="*/ 1131 w 2717"/>
                    <a:gd name="T91" fmla="*/ 2694 h 3322"/>
                    <a:gd name="T92" fmla="*/ 797 w 2717"/>
                    <a:gd name="T93" fmla="*/ 1498 h 3322"/>
                    <a:gd name="T94" fmla="*/ 707 w 2717"/>
                    <a:gd name="T95" fmla="*/ 1389 h 3322"/>
                    <a:gd name="T96" fmla="*/ 749 w 2717"/>
                    <a:gd name="T97" fmla="*/ 1252 h 3322"/>
                    <a:gd name="T98" fmla="*/ 1208 w 2717"/>
                    <a:gd name="T99" fmla="*/ 1208 h 3322"/>
                    <a:gd name="T100" fmla="*/ 1040 w 2717"/>
                    <a:gd name="T101" fmla="*/ 774 h 3322"/>
                    <a:gd name="T102" fmla="*/ 918 w 2717"/>
                    <a:gd name="T103" fmla="*/ 557 h 3322"/>
                    <a:gd name="T104" fmla="*/ 932 w 2717"/>
                    <a:gd name="T105" fmla="*/ 300 h 3322"/>
                    <a:gd name="T106" fmla="*/ 1076 w 2717"/>
                    <a:gd name="T107" fmla="*/ 100 h 3322"/>
                    <a:gd name="T108" fmla="*/ 1306 w 2717"/>
                    <a:gd name="T109" fmla="*/ 3 h 3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17" h="3322">
                      <a:moveTo>
                        <a:pt x="1359" y="302"/>
                      </a:moveTo>
                      <a:lnTo>
                        <a:pt x="1328" y="305"/>
                      </a:lnTo>
                      <a:lnTo>
                        <a:pt x="1300" y="314"/>
                      </a:lnTo>
                      <a:lnTo>
                        <a:pt x="1274" y="328"/>
                      </a:lnTo>
                      <a:lnTo>
                        <a:pt x="1252" y="346"/>
                      </a:lnTo>
                      <a:lnTo>
                        <a:pt x="1234" y="368"/>
                      </a:lnTo>
                      <a:lnTo>
                        <a:pt x="1220" y="395"/>
                      </a:lnTo>
                      <a:lnTo>
                        <a:pt x="1211" y="423"/>
                      </a:lnTo>
                      <a:lnTo>
                        <a:pt x="1208" y="453"/>
                      </a:lnTo>
                      <a:lnTo>
                        <a:pt x="1211" y="483"/>
                      </a:lnTo>
                      <a:lnTo>
                        <a:pt x="1220" y="511"/>
                      </a:lnTo>
                      <a:lnTo>
                        <a:pt x="1234" y="538"/>
                      </a:lnTo>
                      <a:lnTo>
                        <a:pt x="1252" y="560"/>
                      </a:lnTo>
                      <a:lnTo>
                        <a:pt x="1274" y="578"/>
                      </a:lnTo>
                      <a:lnTo>
                        <a:pt x="1300" y="592"/>
                      </a:lnTo>
                      <a:lnTo>
                        <a:pt x="1328" y="601"/>
                      </a:lnTo>
                      <a:lnTo>
                        <a:pt x="1359" y="604"/>
                      </a:lnTo>
                      <a:lnTo>
                        <a:pt x="1389" y="601"/>
                      </a:lnTo>
                      <a:lnTo>
                        <a:pt x="1417" y="592"/>
                      </a:lnTo>
                      <a:lnTo>
                        <a:pt x="1443" y="578"/>
                      </a:lnTo>
                      <a:lnTo>
                        <a:pt x="1465" y="560"/>
                      </a:lnTo>
                      <a:lnTo>
                        <a:pt x="1483" y="538"/>
                      </a:lnTo>
                      <a:lnTo>
                        <a:pt x="1497" y="511"/>
                      </a:lnTo>
                      <a:lnTo>
                        <a:pt x="1506" y="483"/>
                      </a:lnTo>
                      <a:lnTo>
                        <a:pt x="1509" y="453"/>
                      </a:lnTo>
                      <a:lnTo>
                        <a:pt x="1506" y="423"/>
                      </a:lnTo>
                      <a:lnTo>
                        <a:pt x="1497" y="395"/>
                      </a:lnTo>
                      <a:lnTo>
                        <a:pt x="1483" y="368"/>
                      </a:lnTo>
                      <a:lnTo>
                        <a:pt x="1465" y="346"/>
                      </a:lnTo>
                      <a:lnTo>
                        <a:pt x="1443" y="328"/>
                      </a:lnTo>
                      <a:lnTo>
                        <a:pt x="1417" y="314"/>
                      </a:lnTo>
                      <a:lnTo>
                        <a:pt x="1389" y="305"/>
                      </a:lnTo>
                      <a:lnTo>
                        <a:pt x="1359" y="302"/>
                      </a:lnTo>
                      <a:close/>
                      <a:moveTo>
                        <a:pt x="1359" y="0"/>
                      </a:moveTo>
                      <a:lnTo>
                        <a:pt x="1411" y="3"/>
                      </a:lnTo>
                      <a:lnTo>
                        <a:pt x="1462" y="12"/>
                      </a:lnTo>
                      <a:lnTo>
                        <a:pt x="1511" y="26"/>
                      </a:lnTo>
                      <a:lnTo>
                        <a:pt x="1558" y="46"/>
                      </a:lnTo>
                      <a:lnTo>
                        <a:pt x="1601" y="70"/>
                      </a:lnTo>
                      <a:lnTo>
                        <a:pt x="1641" y="100"/>
                      </a:lnTo>
                      <a:lnTo>
                        <a:pt x="1679" y="133"/>
                      </a:lnTo>
                      <a:lnTo>
                        <a:pt x="1712" y="170"/>
                      </a:lnTo>
                      <a:lnTo>
                        <a:pt x="1741" y="210"/>
                      </a:lnTo>
                      <a:lnTo>
                        <a:pt x="1765" y="254"/>
                      </a:lnTo>
                      <a:lnTo>
                        <a:pt x="1785" y="300"/>
                      </a:lnTo>
                      <a:lnTo>
                        <a:pt x="1799" y="349"/>
                      </a:lnTo>
                      <a:lnTo>
                        <a:pt x="1808" y="401"/>
                      </a:lnTo>
                      <a:lnTo>
                        <a:pt x="1811" y="453"/>
                      </a:lnTo>
                      <a:lnTo>
                        <a:pt x="1808" y="506"/>
                      </a:lnTo>
                      <a:lnTo>
                        <a:pt x="1799" y="557"/>
                      </a:lnTo>
                      <a:lnTo>
                        <a:pt x="1785" y="606"/>
                      </a:lnTo>
                      <a:lnTo>
                        <a:pt x="1765" y="652"/>
                      </a:lnTo>
                      <a:lnTo>
                        <a:pt x="1740" y="697"/>
                      </a:lnTo>
                      <a:lnTo>
                        <a:pt x="1711" y="737"/>
                      </a:lnTo>
                      <a:lnTo>
                        <a:pt x="1677" y="774"/>
                      </a:lnTo>
                      <a:lnTo>
                        <a:pt x="1640" y="807"/>
                      </a:lnTo>
                      <a:lnTo>
                        <a:pt x="1600" y="836"/>
                      </a:lnTo>
                      <a:lnTo>
                        <a:pt x="1556" y="861"/>
                      </a:lnTo>
                      <a:lnTo>
                        <a:pt x="1509" y="880"/>
                      </a:lnTo>
                      <a:lnTo>
                        <a:pt x="1509" y="1208"/>
                      </a:lnTo>
                      <a:lnTo>
                        <a:pt x="1862" y="1208"/>
                      </a:lnTo>
                      <a:lnTo>
                        <a:pt x="1892" y="1211"/>
                      </a:lnTo>
                      <a:lnTo>
                        <a:pt x="1920" y="1220"/>
                      </a:lnTo>
                      <a:lnTo>
                        <a:pt x="1946" y="1234"/>
                      </a:lnTo>
                      <a:lnTo>
                        <a:pt x="1968" y="1252"/>
                      </a:lnTo>
                      <a:lnTo>
                        <a:pt x="1986" y="1274"/>
                      </a:lnTo>
                      <a:lnTo>
                        <a:pt x="2001" y="1301"/>
                      </a:lnTo>
                      <a:lnTo>
                        <a:pt x="2010" y="1329"/>
                      </a:lnTo>
                      <a:lnTo>
                        <a:pt x="2013" y="1359"/>
                      </a:lnTo>
                      <a:lnTo>
                        <a:pt x="2010" y="1389"/>
                      </a:lnTo>
                      <a:lnTo>
                        <a:pt x="2001" y="1417"/>
                      </a:lnTo>
                      <a:lnTo>
                        <a:pt x="1986" y="1444"/>
                      </a:lnTo>
                      <a:lnTo>
                        <a:pt x="1968" y="1466"/>
                      </a:lnTo>
                      <a:lnTo>
                        <a:pt x="1946" y="1484"/>
                      </a:lnTo>
                      <a:lnTo>
                        <a:pt x="1920" y="1498"/>
                      </a:lnTo>
                      <a:lnTo>
                        <a:pt x="1892" y="1507"/>
                      </a:lnTo>
                      <a:lnTo>
                        <a:pt x="1862" y="1510"/>
                      </a:lnTo>
                      <a:lnTo>
                        <a:pt x="1509" y="1510"/>
                      </a:lnTo>
                      <a:lnTo>
                        <a:pt x="1509" y="2707"/>
                      </a:lnTo>
                      <a:lnTo>
                        <a:pt x="1586" y="2694"/>
                      </a:lnTo>
                      <a:lnTo>
                        <a:pt x="1659" y="2675"/>
                      </a:lnTo>
                      <a:lnTo>
                        <a:pt x="1732" y="2650"/>
                      </a:lnTo>
                      <a:lnTo>
                        <a:pt x="1801" y="2620"/>
                      </a:lnTo>
                      <a:lnTo>
                        <a:pt x="1868" y="2587"/>
                      </a:lnTo>
                      <a:lnTo>
                        <a:pt x="1932" y="2548"/>
                      </a:lnTo>
                      <a:lnTo>
                        <a:pt x="1993" y="2506"/>
                      </a:lnTo>
                      <a:lnTo>
                        <a:pt x="2051" y="2458"/>
                      </a:lnTo>
                      <a:lnTo>
                        <a:pt x="2105" y="2408"/>
                      </a:lnTo>
                      <a:lnTo>
                        <a:pt x="2155" y="2354"/>
                      </a:lnTo>
                      <a:lnTo>
                        <a:pt x="2203" y="2296"/>
                      </a:lnTo>
                      <a:lnTo>
                        <a:pt x="2245" y="2235"/>
                      </a:lnTo>
                      <a:lnTo>
                        <a:pt x="2284" y="2170"/>
                      </a:lnTo>
                      <a:lnTo>
                        <a:pt x="2318" y="2104"/>
                      </a:lnTo>
                      <a:lnTo>
                        <a:pt x="2347" y="2034"/>
                      </a:lnTo>
                      <a:lnTo>
                        <a:pt x="2372" y="1962"/>
                      </a:lnTo>
                      <a:lnTo>
                        <a:pt x="2391" y="1889"/>
                      </a:lnTo>
                      <a:lnTo>
                        <a:pt x="2404" y="1812"/>
                      </a:lnTo>
                      <a:lnTo>
                        <a:pt x="2388" y="1812"/>
                      </a:lnTo>
                      <a:lnTo>
                        <a:pt x="2358" y="1809"/>
                      </a:lnTo>
                      <a:lnTo>
                        <a:pt x="2330" y="1800"/>
                      </a:lnTo>
                      <a:lnTo>
                        <a:pt x="2303" y="1786"/>
                      </a:lnTo>
                      <a:lnTo>
                        <a:pt x="2281" y="1768"/>
                      </a:lnTo>
                      <a:lnTo>
                        <a:pt x="2263" y="1746"/>
                      </a:lnTo>
                      <a:lnTo>
                        <a:pt x="2249" y="1719"/>
                      </a:lnTo>
                      <a:lnTo>
                        <a:pt x="2240" y="1691"/>
                      </a:lnTo>
                      <a:lnTo>
                        <a:pt x="2237" y="1661"/>
                      </a:lnTo>
                      <a:lnTo>
                        <a:pt x="2240" y="1631"/>
                      </a:lnTo>
                      <a:lnTo>
                        <a:pt x="2249" y="1603"/>
                      </a:lnTo>
                      <a:lnTo>
                        <a:pt x="2263" y="1576"/>
                      </a:lnTo>
                      <a:lnTo>
                        <a:pt x="2281" y="1554"/>
                      </a:lnTo>
                      <a:lnTo>
                        <a:pt x="2303" y="1536"/>
                      </a:lnTo>
                      <a:lnTo>
                        <a:pt x="2330" y="1522"/>
                      </a:lnTo>
                      <a:lnTo>
                        <a:pt x="2358" y="1513"/>
                      </a:lnTo>
                      <a:lnTo>
                        <a:pt x="2388" y="1510"/>
                      </a:lnTo>
                      <a:lnTo>
                        <a:pt x="2566" y="1510"/>
                      </a:lnTo>
                      <a:lnTo>
                        <a:pt x="2596" y="1513"/>
                      </a:lnTo>
                      <a:lnTo>
                        <a:pt x="2624" y="1522"/>
                      </a:lnTo>
                      <a:lnTo>
                        <a:pt x="2651" y="1536"/>
                      </a:lnTo>
                      <a:lnTo>
                        <a:pt x="2673" y="1554"/>
                      </a:lnTo>
                      <a:lnTo>
                        <a:pt x="2691" y="1576"/>
                      </a:lnTo>
                      <a:lnTo>
                        <a:pt x="2705" y="1603"/>
                      </a:lnTo>
                      <a:lnTo>
                        <a:pt x="2714" y="1631"/>
                      </a:lnTo>
                      <a:lnTo>
                        <a:pt x="2717" y="1661"/>
                      </a:lnTo>
                      <a:lnTo>
                        <a:pt x="2714" y="1752"/>
                      </a:lnTo>
                      <a:lnTo>
                        <a:pt x="2705" y="1840"/>
                      </a:lnTo>
                      <a:lnTo>
                        <a:pt x="2691" y="1927"/>
                      </a:lnTo>
                      <a:lnTo>
                        <a:pt x="2671" y="2012"/>
                      </a:lnTo>
                      <a:lnTo>
                        <a:pt x="2646" y="2095"/>
                      </a:lnTo>
                      <a:lnTo>
                        <a:pt x="2615" y="2176"/>
                      </a:lnTo>
                      <a:lnTo>
                        <a:pt x="2581" y="2254"/>
                      </a:lnTo>
                      <a:lnTo>
                        <a:pt x="2541" y="2329"/>
                      </a:lnTo>
                      <a:lnTo>
                        <a:pt x="2497" y="2402"/>
                      </a:lnTo>
                      <a:lnTo>
                        <a:pt x="2448" y="2471"/>
                      </a:lnTo>
                      <a:lnTo>
                        <a:pt x="2395" y="2538"/>
                      </a:lnTo>
                      <a:lnTo>
                        <a:pt x="2339" y="2601"/>
                      </a:lnTo>
                      <a:lnTo>
                        <a:pt x="2278" y="2660"/>
                      </a:lnTo>
                      <a:lnTo>
                        <a:pt x="2215" y="2716"/>
                      </a:lnTo>
                      <a:lnTo>
                        <a:pt x="2147" y="2767"/>
                      </a:lnTo>
                      <a:lnTo>
                        <a:pt x="2077" y="2815"/>
                      </a:lnTo>
                      <a:lnTo>
                        <a:pt x="2004" y="2857"/>
                      </a:lnTo>
                      <a:lnTo>
                        <a:pt x="1927" y="2895"/>
                      </a:lnTo>
                      <a:lnTo>
                        <a:pt x="1848" y="2928"/>
                      </a:lnTo>
                      <a:lnTo>
                        <a:pt x="1766" y="2958"/>
                      </a:lnTo>
                      <a:lnTo>
                        <a:pt x="1683" y="2981"/>
                      </a:lnTo>
                      <a:lnTo>
                        <a:pt x="1597" y="2999"/>
                      </a:lnTo>
                      <a:lnTo>
                        <a:pt x="1509" y="3012"/>
                      </a:lnTo>
                      <a:lnTo>
                        <a:pt x="1509" y="3171"/>
                      </a:lnTo>
                      <a:lnTo>
                        <a:pt x="1506" y="3201"/>
                      </a:lnTo>
                      <a:lnTo>
                        <a:pt x="1497" y="3229"/>
                      </a:lnTo>
                      <a:lnTo>
                        <a:pt x="1483" y="3256"/>
                      </a:lnTo>
                      <a:lnTo>
                        <a:pt x="1465" y="3278"/>
                      </a:lnTo>
                      <a:lnTo>
                        <a:pt x="1443" y="3296"/>
                      </a:lnTo>
                      <a:lnTo>
                        <a:pt x="1417" y="3310"/>
                      </a:lnTo>
                      <a:lnTo>
                        <a:pt x="1389" y="3319"/>
                      </a:lnTo>
                      <a:lnTo>
                        <a:pt x="1359" y="3322"/>
                      </a:lnTo>
                      <a:lnTo>
                        <a:pt x="1328" y="3319"/>
                      </a:lnTo>
                      <a:lnTo>
                        <a:pt x="1300" y="3310"/>
                      </a:lnTo>
                      <a:lnTo>
                        <a:pt x="1274" y="3296"/>
                      </a:lnTo>
                      <a:lnTo>
                        <a:pt x="1252" y="3278"/>
                      </a:lnTo>
                      <a:lnTo>
                        <a:pt x="1234" y="3256"/>
                      </a:lnTo>
                      <a:lnTo>
                        <a:pt x="1220" y="3229"/>
                      </a:lnTo>
                      <a:lnTo>
                        <a:pt x="1211" y="3201"/>
                      </a:lnTo>
                      <a:lnTo>
                        <a:pt x="1208" y="3171"/>
                      </a:lnTo>
                      <a:lnTo>
                        <a:pt x="1208" y="3012"/>
                      </a:lnTo>
                      <a:lnTo>
                        <a:pt x="1120" y="2999"/>
                      </a:lnTo>
                      <a:lnTo>
                        <a:pt x="1034" y="2981"/>
                      </a:lnTo>
                      <a:lnTo>
                        <a:pt x="951" y="2958"/>
                      </a:lnTo>
                      <a:lnTo>
                        <a:pt x="869" y="2928"/>
                      </a:lnTo>
                      <a:lnTo>
                        <a:pt x="790" y="2895"/>
                      </a:lnTo>
                      <a:lnTo>
                        <a:pt x="713" y="2857"/>
                      </a:lnTo>
                      <a:lnTo>
                        <a:pt x="640" y="2815"/>
                      </a:lnTo>
                      <a:lnTo>
                        <a:pt x="570" y="2767"/>
                      </a:lnTo>
                      <a:lnTo>
                        <a:pt x="502" y="2716"/>
                      </a:lnTo>
                      <a:lnTo>
                        <a:pt x="439" y="2660"/>
                      </a:lnTo>
                      <a:lnTo>
                        <a:pt x="378" y="2601"/>
                      </a:lnTo>
                      <a:lnTo>
                        <a:pt x="322" y="2538"/>
                      </a:lnTo>
                      <a:lnTo>
                        <a:pt x="269" y="2471"/>
                      </a:lnTo>
                      <a:lnTo>
                        <a:pt x="220" y="2402"/>
                      </a:lnTo>
                      <a:lnTo>
                        <a:pt x="176" y="2329"/>
                      </a:lnTo>
                      <a:lnTo>
                        <a:pt x="136" y="2254"/>
                      </a:lnTo>
                      <a:lnTo>
                        <a:pt x="102" y="2176"/>
                      </a:lnTo>
                      <a:lnTo>
                        <a:pt x="71" y="2095"/>
                      </a:lnTo>
                      <a:lnTo>
                        <a:pt x="46" y="2012"/>
                      </a:lnTo>
                      <a:lnTo>
                        <a:pt x="26" y="1927"/>
                      </a:lnTo>
                      <a:lnTo>
                        <a:pt x="12" y="1840"/>
                      </a:lnTo>
                      <a:lnTo>
                        <a:pt x="3" y="1752"/>
                      </a:lnTo>
                      <a:lnTo>
                        <a:pt x="0" y="1661"/>
                      </a:lnTo>
                      <a:lnTo>
                        <a:pt x="3" y="1631"/>
                      </a:lnTo>
                      <a:lnTo>
                        <a:pt x="12" y="1603"/>
                      </a:lnTo>
                      <a:lnTo>
                        <a:pt x="26" y="1576"/>
                      </a:lnTo>
                      <a:lnTo>
                        <a:pt x="44" y="1554"/>
                      </a:lnTo>
                      <a:lnTo>
                        <a:pt x="66" y="1536"/>
                      </a:lnTo>
                      <a:lnTo>
                        <a:pt x="93" y="1522"/>
                      </a:lnTo>
                      <a:lnTo>
                        <a:pt x="121" y="1513"/>
                      </a:lnTo>
                      <a:lnTo>
                        <a:pt x="151" y="1510"/>
                      </a:lnTo>
                      <a:lnTo>
                        <a:pt x="329" y="1510"/>
                      </a:lnTo>
                      <a:lnTo>
                        <a:pt x="359" y="1513"/>
                      </a:lnTo>
                      <a:lnTo>
                        <a:pt x="387" y="1522"/>
                      </a:lnTo>
                      <a:lnTo>
                        <a:pt x="414" y="1536"/>
                      </a:lnTo>
                      <a:lnTo>
                        <a:pt x="436" y="1554"/>
                      </a:lnTo>
                      <a:lnTo>
                        <a:pt x="454" y="1576"/>
                      </a:lnTo>
                      <a:lnTo>
                        <a:pt x="468" y="1603"/>
                      </a:lnTo>
                      <a:lnTo>
                        <a:pt x="477" y="1631"/>
                      </a:lnTo>
                      <a:lnTo>
                        <a:pt x="480" y="1661"/>
                      </a:lnTo>
                      <a:lnTo>
                        <a:pt x="477" y="1691"/>
                      </a:lnTo>
                      <a:lnTo>
                        <a:pt x="468" y="1719"/>
                      </a:lnTo>
                      <a:lnTo>
                        <a:pt x="454" y="1746"/>
                      </a:lnTo>
                      <a:lnTo>
                        <a:pt x="436" y="1768"/>
                      </a:lnTo>
                      <a:lnTo>
                        <a:pt x="414" y="1786"/>
                      </a:lnTo>
                      <a:lnTo>
                        <a:pt x="387" y="1800"/>
                      </a:lnTo>
                      <a:lnTo>
                        <a:pt x="359" y="1809"/>
                      </a:lnTo>
                      <a:lnTo>
                        <a:pt x="329" y="1812"/>
                      </a:lnTo>
                      <a:lnTo>
                        <a:pt x="313" y="1812"/>
                      </a:lnTo>
                      <a:lnTo>
                        <a:pt x="326" y="1889"/>
                      </a:lnTo>
                      <a:lnTo>
                        <a:pt x="345" y="1962"/>
                      </a:lnTo>
                      <a:lnTo>
                        <a:pt x="370" y="2034"/>
                      </a:lnTo>
                      <a:lnTo>
                        <a:pt x="399" y="2104"/>
                      </a:lnTo>
                      <a:lnTo>
                        <a:pt x="433" y="2170"/>
                      </a:lnTo>
                      <a:lnTo>
                        <a:pt x="472" y="2235"/>
                      </a:lnTo>
                      <a:lnTo>
                        <a:pt x="514" y="2296"/>
                      </a:lnTo>
                      <a:lnTo>
                        <a:pt x="562" y="2354"/>
                      </a:lnTo>
                      <a:lnTo>
                        <a:pt x="612" y="2408"/>
                      </a:lnTo>
                      <a:lnTo>
                        <a:pt x="666" y="2458"/>
                      </a:lnTo>
                      <a:lnTo>
                        <a:pt x="724" y="2506"/>
                      </a:lnTo>
                      <a:lnTo>
                        <a:pt x="785" y="2548"/>
                      </a:lnTo>
                      <a:lnTo>
                        <a:pt x="849" y="2587"/>
                      </a:lnTo>
                      <a:lnTo>
                        <a:pt x="916" y="2620"/>
                      </a:lnTo>
                      <a:lnTo>
                        <a:pt x="985" y="2650"/>
                      </a:lnTo>
                      <a:lnTo>
                        <a:pt x="1058" y="2675"/>
                      </a:lnTo>
                      <a:lnTo>
                        <a:pt x="1131" y="2694"/>
                      </a:lnTo>
                      <a:lnTo>
                        <a:pt x="1208" y="2707"/>
                      </a:lnTo>
                      <a:lnTo>
                        <a:pt x="1208" y="1510"/>
                      </a:lnTo>
                      <a:lnTo>
                        <a:pt x="855" y="1510"/>
                      </a:lnTo>
                      <a:lnTo>
                        <a:pt x="825" y="1507"/>
                      </a:lnTo>
                      <a:lnTo>
                        <a:pt x="797" y="1498"/>
                      </a:lnTo>
                      <a:lnTo>
                        <a:pt x="771" y="1484"/>
                      </a:lnTo>
                      <a:lnTo>
                        <a:pt x="749" y="1466"/>
                      </a:lnTo>
                      <a:lnTo>
                        <a:pt x="731" y="1444"/>
                      </a:lnTo>
                      <a:lnTo>
                        <a:pt x="716" y="1417"/>
                      </a:lnTo>
                      <a:lnTo>
                        <a:pt x="707" y="1389"/>
                      </a:lnTo>
                      <a:lnTo>
                        <a:pt x="704" y="1359"/>
                      </a:lnTo>
                      <a:lnTo>
                        <a:pt x="707" y="1329"/>
                      </a:lnTo>
                      <a:lnTo>
                        <a:pt x="716" y="1301"/>
                      </a:lnTo>
                      <a:lnTo>
                        <a:pt x="731" y="1274"/>
                      </a:lnTo>
                      <a:lnTo>
                        <a:pt x="749" y="1252"/>
                      </a:lnTo>
                      <a:lnTo>
                        <a:pt x="771" y="1234"/>
                      </a:lnTo>
                      <a:lnTo>
                        <a:pt x="797" y="1220"/>
                      </a:lnTo>
                      <a:lnTo>
                        <a:pt x="825" y="1211"/>
                      </a:lnTo>
                      <a:lnTo>
                        <a:pt x="855" y="1208"/>
                      </a:lnTo>
                      <a:lnTo>
                        <a:pt x="1208" y="1208"/>
                      </a:lnTo>
                      <a:lnTo>
                        <a:pt x="1208" y="880"/>
                      </a:lnTo>
                      <a:lnTo>
                        <a:pt x="1161" y="861"/>
                      </a:lnTo>
                      <a:lnTo>
                        <a:pt x="1117" y="836"/>
                      </a:lnTo>
                      <a:lnTo>
                        <a:pt x="1077" y="807"/>
                      </a:lnTo>
                      <a:lnTo>
                        <a:pt x="1040" y="774"/>
                      </a:lnTo>
                      <a:lnTo>
                        <a:pt x="1006" y="737"/>
                      </a:lnTo>
                      <a:lnTo>
                        <a:pt x="977" y="697"/>
                      </a:lnTo>
                      <a:lnTo>
                        <a:pt x="952" y="652"/>
                      </a:lnTo>
                      <a:lnTo>
                        <a:pt x="932" y="606"/>
                      </a:lnTo>
                      <a:lnTo>
                        <a:pt x="918" y="557"/>
                      </a:lnTo>
                      <a:lnTo>
                        <a:pt x="909" y="506"/>
                      </a:lnTo>
                      <a:lnTo>
                        <a:pt x="906" y="453"/>
                      </a:lnTo>
                      <a:lnTo>
                        <a:pt x="909" y="401"/>
                      </a:lnTo>
                      <a:lnTo>
                        <a:pt x="918" y="349"/>
                      </a:lnTo>
                      <a:lnTo>
                        <a:pt x="932" y="300"/>
                      </a:lnTo>
                      <a:lnTo>
                        <a:pt x="952" y="254"/>
                      </a:lnTo>
                      <a:lnTo>
                        <a:pt x="976" y="210"/>
                      </a:lnTo>
                      <a:lnTo>
                        <a:pt x="1005" y="170"/>
                      </a:lnTo>
                      <a:lnTo>
                        <a:pt x="1038" y="133"/>
                      </a:lnTo>
                      <a:lnTo>
                        <a:pt x="1076" y="100"/>
                      </a:lnTo>
                      <a:lnTo>
                        <a:pt x="1116" y="70"/>
                      </a:lnTo>
                      <a:lnTo>
                        <a:pt x="1159" y="46"/>
                      </a:lnTo>
                      <a:lnTo>
                        <a:pt x="1206" y="26"/>
                      </a:lnTo>
                      <a:lnTo>
                        <a:pt x="1255" y="12"/>
                      </a:lnTo>
                      <a:lnTo>
                        <a:pt x="1306" y="3"/>
                      </a:lnTo>
                      <a:lnTo>
                        <a:pt x="1359" y="0"/>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0" name="Group 19">
                  <a:extLst>
                    <a:ext uri="{FF2B5EF4-FFF2-40B4-BE49-F238E27FC236}">
                      <a16:creationId xmlns:a16="http://schemas.microsoft.com/office/drawing/2014/main" id="{BA84C591-12DC-8549-5645-6F3A015918BE}"/>
                    </a:ext>
                  </a:extLst>
                </p:cNvPr>
                <p:cNvGrpSpPr/>
                <p:nvPr/>
              </p:nvGrpSpPr>
              <p:grpSpPr>
                <a:xfrm>
                  <a:off x="3327508" y="1557355"/>
                  <a:ext cx="319535" cy="321954"/>
                  <a:chOff x="3327508" y="1557355"/>
                  <a:chExt cx="319535" cy="321954"/>
                </a:xfrm>
              </p:grpSpPr>
              <p:sp>
                <p:nvSpPr>
                  <p:cNvPr id="21" name="Freeform 272">
                    <a:extLst>
                      <a:ext uri="{FF2B5EF4-FFF2-40B4-BE49-F238E27FC236}">
                        <a16:creationId xmlns:a16="http://schemas.microsoft.com/office/drawing/2014/main" id="{82E0369F-B9DC-A219-782D-F549B32279AE}"/>
                      </a:ext>
                    </a:extLst>
                  </p:cNvPr>
                  <p:cNvSpPr>
                    <a:spLocks/>
                  </p:cNvSpPr>
                  <p:nvPr/>
                </p:nvSpPr>
                <p:spPr bwMode="auto">
                  <a:xfrm>
                    <a:off x="3412233" y="1642079"/>
                    <a:ext cx="234810" cy="237230"/>
                  </a:xfrm>
                  <a:custGeom>
                    <a:avLst/>
                    <a:gdLst>
                      <a:gd name="T0" fmla="*/ 712 w 974"/>
                      <a:gd name="T1" fmla="*/ 1 h 976"/>
                      <a:gd name="T2" fmla="*/ 727 w 974"/>
                      <a:gd name="T3" fmla="*/ 12 h 976"/>
                      <a:gd name="T4" fmla="*/ 754 w 974"/>
                      <a:gd name="T5" fmla="*/ 30 h 976"/>
                      <a:gd name="T6" fmla="*/ 788 w 974"/>
                      <a:gd name="T7" fmla="*/ 54 h 976"/>
                      <a:gd name="T8" fmla="*/ 826 w 974"/>
                      <a:gd name="T9" fmla="*/ 81 h 976"/>
                      <a:gd name="T10" fmla="*/ 866 w 974"/>
                      <a:gd name="T11" fmla="*/ 108 h 976"/>
                      <a:gd name="T12" fmla="*/ 901 w 974"/>
                      <a:gd name="T13" fmla="*/ 134 h 976"/>
                      <a:gd name="T14" fmla="*/ 929 w 974"/>
                      <a:gd name="T15" fmla="*/ 154 h 976"/>
                      <a:gd name="T16" fmla="*/ 946 w 974"/>
                      <a:gd name="T17" fmla="*/ 166 h 976"/>
                      <a:gd name="T18" fmla="*/ 958 w 974"/>
                      <a:gd name="T19" fmla="*/ 181 h 976"/>
                      <a:gd name="T20" fmla="*/ 969 w 974"/>
                      <a:gd name="T21" fmla="*/ 218 h 976"/>
                      <a:gd name="T22" fmla="*/ 974 w 974"/>
                      <a:gd name="T23" fmla="*/ 275 h 976"/>
                      <a:gd name="T24" fmla="*/ 973 w 974"/>
                      <a:gd name="T25" fmla="*/ 351 h 976"/>
                      <a:gd name="T26" fmla="*/ 967 w 974"/>
                      <a:gd name="T27" fmla="*/ 440 h 976"/>
                      <a:gd name="T28" fmla="*/ 956 w 974"/>
                      <a:gd name="T29" fmla="*/ 535 h 976"/>
                      <a:gd name="T30" fmla="*/ 941 w 974"/>
                      <a:gd name="T31" fmla="*/ 629 h 976"/>
                      <a:gd name="T32" fmla="*/ 922 w 974"/>
                      <a:gd name="T33" fmla="*/ 716 h 976"/>
                      <a:gd name="T34" fmla="*/ 900 w 974"/>
                      <a:gd name="T35" fmla="*/ 789 h 976"/>
                      <a:gd name="T36" fmla="*/ 875 w 974"/>
                      <a:gd name="T37" fmla="*/ 844 h 976"/>
                      <a:gd name="T38" fmla="*/ 861 w 974"/>
                      <a:gd name="T39" fmla="*/ 861 h 976"/>
                      <a:gd name="T40" fmla="*/ 861 w 974"/>
                      <a:gd name="T41" fmla="*/ 862 h 976"/>
                      <a:gd name="T42" fmla="*/ 819 w 974"/>
                      <a:gd name="T43" fmla="*/ 888 h 976"/>
                      <a:gd name="T44" fmla="*/ 755 w 974"/>
                      <a:gd name="T45" fmla="*/ 912 h 976"/>
                      <a:gd name="T46" fmla="*/ 673 w 974"/>
                      <a:gd name="T47" fmla="*/ 934 h 976"/>
                      <a:gd name="T48" fmla="*/ 582 w 974"/>
                      <a:gd name="T49" fmla="*/ 951 h 976"/>
                      <a:gd name="T50" fmla="*/ 486 w 974"/>
                      <a:gd name="T51" fmla="*/ 964 h 976"/>
                      <a:gd name="T52" fmla="*/ 395 w 974"/>
                      <a:gd name="T53" fmla="*/ 972 h 976"/>
                      <a:gd name="T54" fmla="*/ 311 w 974"/>
                      <a:gd name="T55" fmla="*/ 976 h 976"/>
                      <a:gd name="T56" fmla="*/ 244 w 974"/>
                      <a:gd name="T57" fmla="*/ 973 h 976"/>
                      <a:gd name="T58" fmla="*/ 198 w 974"/>
                      <a:gd name="T59" fmla="*/ 965 h 976"/>
                      <a:gd name="T60" fmla="*/ 169 w 974"/>
                      <a:gd name="T61" fmla="*/ 951 h 976"/>
                      <a:gd name="T62" fmla="*/ 161 w 974"/>
                      <a:gd name="T63" fmla="*/ 941 h 976"/>
                      <a:gd name="T64" fmla="*/ 144 w 974"/>
                      <a:gd name="T65" fmla="*/ 917 h 976"/>
                      <a:gd name="T66" fmla="*/ 122 w 974"/>
                      <a:gd name="T67" fmla="*/ 885 h 976"/>
                      <a:gd name="T68" fmla="*/ 95 w 974"/>
                      <a:gd name="T69" fmla="*/ 847 h 976"/>
                      <a:gd name="T70" fmla="*/ 68 w 974"/>
                      <a:gd name="T71" fmla="*/ 808 h 976"/>
                      <a:gd name="T72" fmla="*/ 42 w 974"/>
                      <a:gd name="T73" fmla="*/ 770 h 976"/>
                      <a:gd name="T74" fmla="*/ 21 w 974"/>
                      <a:gd name="T75" fmla="*/ 739 h 976"/>
                      <a:gd name="T76" fmla="*/ 5 w 974"/>
                      <a:gd name="T77" fmla="*/ 718 h 976"/>
                      <a:gd name="T78" fmla="*/ 0 w 974"/>
                      <a:gd name="T79" fmla="*/ 710 h 976"/>
                      <a:gd name="T80" fmla="*/ 569 w 974"/>
                      <a:gd name="T81" fmla="*/ 570 h 976"/>
                      <a:gd name="T82" fmla="*/ 710 w 974"/>
                      <a:gd name="T83" fmla="*/ 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4" h="976">
                        <a:moveTo>
                          <a:pt x="710" y="0"/>
                        </a:moveTo>
                        <a:lnTo>
                          <a:pt x="712" y="1"/>
                        </a:lnTo>
                        <a:lnTo>
                          <a:pt x="718" y="5"/>
                        </a:lnTo>
                        <a:lnTo>
                          <a:pt x="727" y="12"/>
                        </a:lnTo>
                        <a:lnTo>
                          <a:pt x="739" y="20"/>
                        </a:lnTo>
                        <a:lnTo>
                          <a:pt x="754" y="30"/>
                        </a:lnTo>
                        <a:lnTo>
                          <a:pt x="770" y="42"/>
                        </a:lnTo>
                        <a:lnTo>
                          <a:pt x="788" y="54"/>
                        </a:lnTo>
                        <a:lnTo>
                          <a:pt x="807" y="68"/>
                        </a:lnTo>
                        <a:lnTo>
                          <a:pt x="826" y="81"/>
                        </a:lnTo>
                        <a:lnTo>
                          <a:pt x="847" y="95"/>
                        </a:lnTo>
                        <a:lnTo>
                          <a:pt x="866" y="108"/>
                        </a:lnTo>
                        <a:lnTo>
                          <a:pt x="884" y="122"/>
                        </a:lnTo>
                        <a:lnTo>
                          <a:pt x="901" y="134"/>
                        </a:lnTo>
                        <a:lnTo>
                          <a:pt x="916" y="145"/>
                        </a:lnTo>
                        <a:lnTo>
                          <a:pt x="929" y="154"/>
                        </a:lnTo>
                        <a:lnTo>
                          <a:pt x="939" y="161"/>
                        </a:lnTo>
                        <a:lnTo>
                          <a:pt x="946" y="166"/>
                        </a:lnTo>
                        <a:lnTo>
                          <a:pt x="949" y="169"/>
                        </a:lnTo>
                        <a:lnTo>
                          <a:pt x="958" y="181"/>
                        </a:lnTo>
                        <a:lnTo>
                          <a:pt x="964" y="197"/>
                        </a:lnTo>
                        <a:lnTo>
                          <a:pt x="969" y="218"/>
                        </a:lnTo>
                        <a:lnTo>
                          <a:pt x="972" y="243"/>
                        </a:lnTo>
                        <a:lnTo>
                          <a:pt x="974" y="275"/>
                        </a:lnTo>
                        <a:lnTo>
                          <a:pt x="974" y="311"/>
                        </a:lnTo>
                        <a:lnTo>
                          <a:pt x="973" y="351"/>
                        </a:lnTo>
                        <a:lnTo>
                          <a:pt x="971" y="395"/>
                        </a:lnTo>
                        <a:lnTo>
                          <a:pt x="967" y="440"/>
                        </a:lnTo>
                        <a:lnTo>
                          <a:pt x="962" y="487"/>
                        </a:lnTo>
                        <a:lnTo>
                          <a:pt x="956" y="535"/>
                        </a:lnTo>
                        <a:lnTo>
                          <a:pt x="949" y="582"/>
                        </a:lnTo>
                        <a:lnTo>
                          <a:pt x="941" y="629"/>
                        </a:lnTo>
                        <a:lnTo>
                          <a:pt x="932" y="674"/>
                        </a:lnTo>
                        <a:lnTo>
                          <a:pt x="922" y="716"/>
                        </a:lnTo>
                        <a:lnTo>
                          <a:pt x="911" y="755"/>
                        </a:lnTo>
                        <a:lnTo>
                          <a:pt x="900" y="789"/>
                        </a:lnTo>
                        <a:lnTo>
                          <a:pt x="888" y="820"/>
                        </a:lnTo>
                        <a:lnTo>
                          <a:pt x="875" y="844"/>
                        </a:lnTo>
                        <a:lnTo>
                          <a:pt x="861" y="861"/>
                        </a:lnTo>
                        <a:lnTo>
                          <a:pt x="861" y="861"/>
                        </a:lnTo>
                        <a:lnTo>
                          <a:pt x="861" y="862"/>
                        </a:lnTo>
                        <a:lnTo>
                          <a:pt x="861" y="862"/>
                        </a:lnTo>
                        <a:lnTo>
                          <a:pt x="843" y="875"/>
                        </a:lnTo>
                        <a:lnTo>
                          <a:pt x="819" y="888"/>
                        </a:lnTo>
                        <a:lnTo>
                          <a:pt x="789" y="900"/>
                        </a:lnTo>
                        <a:lnTo>
                          <a:pt x="755" y="912"/>
                        </a:lnTo>
                        <a:lnTo>
                          <a:pt x="716" y="923"/>
                        </a:lnTo>
                        <a:lnTo>
                          <a:pt x="673" y="934"/>
                        </a:lnTo>
                        <a:lnTo>
                          <a:pt x="628" y="943"/>
                        </a:lnTo>
                        <a:lnTo>
                          <a:pt x="582" y="951"/>
                        </a:lnTo>
                        <a:lnTo>
                          <a:pt x="535" y="958"/>
                        </a:lnTo>
                        <a:lnTo>
                          <a:pt x="486" y="964"/>
                        </a:lnTo>
                        <a:lnTo>
                          <a:pt x="440" y="969"/>
                        </a:lnTo>
                        <a:lnTo>
                          <a:pt x="395" y="972"/>
                        </a:lnTo>
                        <a:lnTo>
                          <a:pt x="352" y="975"/>
                        </a:lnTo>
                        <a:lnTo>
                          <a:pt x="311" y="976"/>
                        </a:lnTo>
                        <a:lnTo>
                          <a:pt x="275" y="975"/>
                        </a:lnTo>
                        <a:lnTo>
                          <a:pt x="244" y="973"/>
                        </a:lnTo>
                        <a:lnTo>
                          <a:pt x="219" y="970"/>
                        </a:lnTo>
                        <a:lnTo>
                          <a:pt x="198" y="965"/>
                        </a:lnTo>
                        <a:lnTo>
                          <a:pt x="180" y="959"/>
                        </a:lnTo>
                        <a:lnTo>
                          <a:pt x="169" y="951"/>
                        </a:lnTo>
                        <a:lnTo>
                          <a:pt x="166" y="948"/>
                        </a:lnTo>
                        <a:lnTo>
                          <a:pt x="161" y="941"/>
                        </a:lnTo>
                        <a:lnTo>
                          <a:pt x="154" y="931"/>
                        </a:lnTo>
                        <a:lnTo>
                          <a:pt x="144" y="917"/>
                        </a:lnTo>
                        <a:lnTo>
                          <a:pt x="134" y="902"/>
                        </a:lnTo>
                        <a:lnTo>
                          <a:pt x="122" y="885"/>
                        </a:lnTo>
                        <a:lnTo>
                          <a:pt x="109" y="866"/>
                        </a:lnTo>
                        <a:lnTo>
                          <a:pt x="95" y="847"/>
                        </a:lnTo>
                        <a:lnTo>
                          <a:pt x="82" y="828"/>
                        </a:lnTo>
                        <a:lnTo>
                          <a:pt x="68" y="808"/>
                        </a:lnTo>
                        <a:lnTo>
                          <a:pt x="55" y="788"/>
                        </a:lnTo>
                        <a:lnTo>
                          <a:pt x="42" y="770"/>
                        </a:lnTo>
                        <a:lnTo>
                          <a:pt x="31" y="754"/>
                        </a:lnTo>
                        <a:lnTo>
                          <a:pt x="21" y="739"/>
                        </a:lnTo>
                        <a:lnTo>
                          <a:pt x="12" y="727"/>
                        </a:lnTo>
                        <a:lnTo>
                          <a:pt x="5" y="718"/>
                        </a:lnTo>
                        <a:lnTo>
                          <a:pt x="1" y="712"/>
                        </a:lnTo>
                        <a:lnTo>
                          <a:pt x="0" y="710"/>
                        </a:lnTo>
                        <a:lnTo>
                          <a:pt x="53" y="697"/>
                        </a:lnTo>
                        <a:lnTo>
                          <a:pt x="569" y="570"/>
                        </a:lnTo>
                        <a:lnTo>
                          <a:pt x="697" y="53"/>
                        </a:lnTo>
                        <a:lnTo>
                          <a:pt x="710" y="0"/>
                        </a:lnTo>
                        <a:close/>
                      </a:path>
                    </a:pathLst>
                  </a:custGeom>
                  <a:solidFill>
                    <a:srgbClr val="2D3F7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273">
                    <a:extLst>
                      <a:ext uri="{FF2B5EF4-FFF2-40B4-BE49-F238E27FC236}">
                        <a16:creationId xmlns:a16="http://schemas.microsoft.com/office/drawing/2014/main" id="{F36DFC39-F632-9555-B125-08B58C3F3000}"/>
                      </a:ext>
                    </a:extLst>
                  </p:cNvPr>
                  <p:cNvSpPr>
                    <a:spLocks/>
                  </p:cNvSpPr>
                  <p:nvPr/>
                </p:nvSpPr>
                <p:spPr bwMode="auto">
                  <a:xfrm>
                    <a:off x="3327508" y="1557355"/>
                    <a:ext cx="268700" cy="268700"/>
                  </a:xfrm>
                  <a:custGeom>
                    <a:avLst/>
                    <a:gdLst>
                      <a:gd name="T0" fmla="*/ 1115 w 1115"/>
                      <a:gd name="T1" fmla="*/ 0 h 1116"/>
                      <a:gd name="T2" fmla="*/ 880 w 1115"/>
                      <a:gd name="T3" fmla="*/ 881 h 1116"/>
                      <a:gd name="T4" fmla="*/ 0 w 1115"/>
                      <a:gd name="T5" fmla="*/ 1116 h 1116"/>
                      <a:gd name="T6" fmla="*/ 325 w 1115"/>
                      <a:gd name="T7" fmla="*/ 325 h 1116"/>
                      <a:gd name="T8" fmla="*/ 1115 w 1115"/>
                      <a:gd name="T9" fmla="*/ 0 h 1116"/>
                    </a:gdLst>
                    <a:ahLst/>
                    <a:cxnLst>
                      <a:cxn ang="0">
                        <a:pos x="T0" y="T1"/>
                      </a:cxn>
                      <a:cxn ang="0">
                        <a:pos x="T2" y="T3"/>
                      </a:cxn>
                      <a:cxn ang="0">
                        <a:pos x="T4" y="T5"/>
                      </a:cxn>
                      <a:cxn ang="0">
                        <a:pos x="T6" y="T7"/>
                      </a:cxn>
                      <a:cxn ang="0">
                        <a:pos x="T8" y="T9"/>
                      </a:cxn>
                    </a:cxnLst>
                    <a:rect l="0" t="0" r="r" b="b"/>
                    <a:pathLst>
                      <a:path w="1115" h="1116">
                        <a:moveTo>
                          <a:pt x="1115" y="0"/>
                        </a:moveTo>
                        <a:lnTo>
                          <a:pt x="880" y="881"/>
                        </a:lnTo>
                        <a:lnTo>
                          <a:pt x="0" y="1116"/>
                        </a:lnTo>
                        <a:lnTo>
                          <a:pt x="325" y="325"/>
                        </a:lnTo>
                        <a:lnTo>
                          <a:pt x="1115" y="0"/>
                        </a:lnTo>
                        <a:close/>
                      </a:path>
                    </a:pathLst>
                  </a:custGeom>
                  <a:solidFill>
                    <a:srgbClr val="7030A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sp>
            <p:nvSpPr>
              <p:cNvPr id="18" name="Freeform 274">
                <a:extLst>
                  <a:ext uri="{FF2B5EF4-FFF2-40B4-BE49-F238E27FC236}">
                    <a16:creationId xmlns:a16="http://schemas.microsoft.com/office/drawing/2014/main" id="{E3B8C5EC-0B41-B9C8-4C69-D6F42E5146B9}"/>
                  </a:ext>
                </a:extLst>
              </p:cNvPr>
              <p:cNvSpPr>
                <a:spLocks/>
              </p:cNvSpPr>
              <p:nvPr/>
            </p:nvSpPr>
            <p:spPr bwMode="auto">
              <a:xfrm>
                <a:off x="3315404" y="1828475"/>
                <a:ext cx="21787" cy="159767"/>
              </a:xfrm>
              <a:custGeom>
                <a:avLst/>
                <a:gdLst>
                  <a:gd name="T0" fmla="*/ 45 w 91"/>
                  <a:gd name="T1" fmla="*/ 0 h 665"/>
                  <a:gd name="T2" fmla="*/ 91 w 91"/>
                  <a:gd name="T3" fmla="*/ 555 h 665"/>
                  <a:gd name="T4" fmla="*/ 45 w 91"/>
                  <a:gd name="T5" fmla="*/ 665 h 665"/>
                  <a:gd name="T6" fmla="*/ 0 w 91"/>
                  <a:gd name="T7" fmla="*/ 555 h 665"/>
                  <a:gd name="T8" fmla="*/ 45 w 91"/>
                  <a:gd name="T9" fmla="*/ 0 h 665"/>
                </a:gdLst>
                <a:ahLst/>
                <a:cxnLst>
                  <a:cxn ang="0">
                    <a:pos x="T0" y="T1"/>
                  </a:cxn>
                  <a:cxn ang="0">
                    <a:pos x="T2" y="T3"/>
                  </a:cxn>
                  <a:cxn ang="0">
                    <a:pos x="T4" y="T5"/>
                  </a:cxn>
                  <a:cxn ang="0">
                    <a:pos x="T6" y="T7"/>
                  </a:cxn>
                  <a:cxn ang="0">
                    <a:pos x="T8" y="T9"/>
                  </a:cxn>
                </a:cxnLst>
                <a:rect l="0" t="0" r="r" b="b"/>
                <a:pathLst>
                  <a:path w="91" h="665">
                    <a:moveTo>
                      <a:pt x="45" y="0"/>
                    </a:moveTo>
                    <a:lnTo>
                      <a:pt x="91" y="555"/>
                    </a:lnTo>
                    <a:lnTo>
                      <a:pt x="45" y="665"/>
                    </a:lnTo>
                    <a:lnTo>
                      <a:pt x="0" y="555"/>
                    </a:lnTo>
                    <a:lnTo>
                      <a:pt x="45" y="0"/>
                    </a:lnTo>
                    <a:close/>
                  </a:path>
                </a:pathLst>
              </a:custGeom>
              <a:solidFill>
                <a:srgbClr val="2D3F7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23" name="Group 22">
            <a:extLst>
              <a:ext uri="{FF2B5EF4-FFF2-40B4-BE49-F238E27FC236}">
                <a16:creationId xmlns:a16="http://schemas.microsoft.com/office/drawing/2014/main" id="{A8D39DF6-A5D4-B52E-F3EB-49915E354447}"/>
              </a:ext>
            </a:extLst>
          </p:cNvPr>
          <p:cNvGrpSpPr/>
          <p:nvPr/>
        </p:nvGrpSpPr>
        <p:grpSpPr>
          <a:xfrm>
            <a:off x="5909728" y="1401935"/>
            <a:ext cx="1599203" cy="3685929"/>
            <a:chOff x="5353400" y="1452932"/>
            <a:chExt cx="1599203" cy="3363943"/>
          </a:xfrm>
        </p:grpSpPr>
        <p:cxnSp>
          <p:nvCxnSpPr>
            <p:cNvPr id="24" name="Straight Connector 23">
              <a:extLst>
                <a:ext uri="{FF2B5EF4-FFF2-40B4-BE49-F238E27FC236}">
                  <a16:creationId xmlns:a16="http://schemas.microsoft.com/office/drawing/2014/main" id="{F8B99BED-CE81-7D51-F865-85252372E6EA}"/>
                </a:ext>
              </a:extLst>
            </p:cNvPr>
            <p:cNvCxnSpPr>
              <a:cxnSpLocks/>
            </p:cNvCxnSpPr>
            <p:nvPr/>
          </p:nvCxnSpPr>
          <p:spPr>
            <a:xfrm>
              <a:off x="5671949" y="2264717"/>
              <a:ext cx="85603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Inhaltsplatzhalter 4">
              <a:extLst>
                <a:ext uri="{FF2B5EF4-FFF2-40B4-BE49-F238E27FC236}">
                  <a16:creationId xmlns:a16="http://schemas.microsoft.com/office/drawing/2014/main" id="{E80E24E4-412C-C1D7-1099-93BC23B98993}"/>
                </a:ext>
              </a:extLst>
            </p:cNvPr>
            <p:cNvSpPr txBox="1">
              <a:spLocks/>
            </p:cNvSpPr>
            <p:nvPr/>
          </p:nvSpPr>
          <p:spPr>
            <a:xfrm>
              <a:off x="5353400" y="2480802"/>
              <a:ext cx="1599203" cy="233607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black"/>
                  </a:solidFill>
                  <a:effectLst/>
                  <a:uLnTx/>
                  <a:uFillTx/>
                  <a:latin typeface="Times New Roman"/>
                  <a:cs typeface="Times New Roman"/>
                </a:rPr>
                <a:t>NCVEC</a:t>
              </a:r>
            </a:p>
            <a:p>
              <a:pPr marL="0" marR="0" lvl="7" indent="0" algn="l" defTabSz="91412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Times New Roman"/>
                  <a:cs typeface="Times New Roman"/>
                </a:rPr>
                <a:t>Navy College Virtual Education Center (NCVEC) staffed by Navy College education counselors who provide information and education counseling services. </a:t>
              </a:r>
              <a:endParaRPr lang="en-US" sz="1400" b="0" i="0" u="none" strike="noStrike" kern="1200" cap="none" spc="0" normalizeH="0" baseline="0" noProof="0" dirty="0">
                <a:ln>
                  <a:noFill/>
                </a:ln>
                <a:solidFill>
                  <a:prstClr val="black"/>
                </a:solidFill>
                <a:effectLst/>
                <a:uLnTx/>
                <a:uFillTx/>
                <a:latin typeface="Times New Roman"/>
                <a:cs typeface="Times New Roman"/>
              </a:endParaRPr>
            </a:p>
          </p:txBody>
        </p:sp>
        <p:grpSp>
          <p:nvGrpSpPr>
            <p:cNvPr id="26" name="Group 25">
              <a:extLst>
                <a:ext uri="{FF2B5EF4-FFF2-40B4-BE49-F238E27FC236}">
                  <a16:creationId xmlns:a16="http://schemas.microsoft.com/office/drawing/2014/main" id="{EAFE1331-2D88-0FE6-F106-9FA1C5666C8E}"/>
                </a:ext>
              </a:extLst>
            </p:cNvPr>
            <p:cNvGrpSpPr/>
            <p:nvPr/>
          </p:nvGrpSpPr>
          <p:grpSpPr>
            <a:xfrm>
              <a:off x="5671949" y="1452932"/>
              <a:ext cx="856034" cy="587983"/>
              <a:chOff x="2622550" y="2803525"/>
              <a:chExt cx="471488" cy="323850"/>
            </a:xfrm>
            <a:solidFill>
              <a:srgbClr val="3C5F9E"/>
            </a:solidFill>
          </p:grpSpPr>
          <p:sp>
            <p:nvSpPr>
              <p:cNvPr id="27" name="Freeform 113">
                <a:extLst>
                  <a:ext uri="{FF2B5EF4-FFF2-40B4-BE49-F238E27FC236}">
                    <a16:creationId xmlns:a16="http://schemas.microsoft.com/office/drawing/2014/main" id="{7BF5D542-32C5-2744-C10E-C6F559749BCF}"/>
                  </a:ext>
                </a:extLst>
              </p:cNvPr>
              <p:cNvSpPr>
                <a:spLocks noEditPoints="1"/>
              </p:cNvSpPr>
              <p:nvPr/>
            </p:nvSpPr>
            <p:spPr bwMode="auto">
              <a:xfrm>
                <a:off x="2622550" y="2803525"/>
                <a:ext cx="471488" cy="323850"/>
              </a:xfrm>
              <a:custGeom>
                <a:avLst/>
                <a:gdLst>
                  <a:gd name="T0" fmla="*/ 212 w 3568"/>
                  <a:gd name="T1" fmla="*/ 2205 h 2447"/>
                  <a:gd name="T2" fmla="*/ 3237 w 3568"/>
                  <a:gd name="T3" fmla="*/ 1946 h 2447"/>
                  <a:gd name="T4" fmla="*/ 339 w 3568"/>
                  <a:gd name="T5" fmla="*/ 135 h 2447"/>
                  <a:gd name="T6" fmla="*/ 3234 w 3568"/>
                  <a:gd name="T7" fmla="*/ 1807 h 2447"/>
                  <a:gd name="T8" fmla="*/ 339 w 3568"/>
                  <a:gd name="T9" fmla="*/ 135 h 2447"/>
                  <a:gd name="T10" fmla="*/ 3234 w 3568"/>
                  <a:gd name="T11" fmla="*/ 0 h 2447"/>
                  <a:gd name="T12" fmla="*/ 3286 w 3568"/>
                  <a:gd name="T13" fmla="*/ 11 h 2447"/>
                  <a:gd name="T14" fmla="*/ 3329 w 3568"/>
                  <a:gd name="T15" fmla="*/ 40 h 2447"/>
                  <a:gd name="T16" fmla="*/ 3358 w 3568"/>
                  <a:gd name="T17" fmla="*/ 83 h 2447"/>
                  <a:gd name="T18" fmla="*/ 3369 w 3568"/>
                  <a:gd name="T19" fmla="*/ 135 h 2447"/>
                  <a:gd name="T20" fmla="*/ 3366 w 3568"/>
                  <a:gd name="T21" fmla="*/ 1834 h 2447"/>
                  <a:gd name="T22" fmla="*/ 3553 w 3568"/>
                  <a:gd name="T23" fmla="*/ 2227 h 2447"/>
                  <a:gd name="T24" fmla="*/ 3562 w 3568"/>
                  <a:gd name="T25" fmla="*/ 2244 h 2447"/>
                  <a:gd name="T26" fmla="*/ 3567 w 3568"/>
                  <a:gd name="T27" fmla="*/ 2269 h 2447"/>
                  <a:gd name="T28" fmla="*/ 3567 w 3568"/>
                  <a:gd name="T29" fmla="*/ 2295 h 2447"/>
                  <a:gd name="T30" fmla="*/ 3556 w 3568"/>
                  <a:gd name="T31" fmla="*/ 2320 h 2447"/>
                  <a:gd name="T32" fmla="*/ 3530 w 3568"/>
                  <a:gd name="T33" fmla="*/ 2339 h 2447"/>
                  <a:gd name="T34" fmla="*/ 3523 w 3568"/>
                  <a:gd name="T35" fmla="*/ 2342 h 2447"/>
                  <a:gd name="T36" fmla="*/ 3517 w 3568"/>
                  <a:gd name="T37" fmla="*/ 2345 h 2447"/>
                  <a:gd name="T38" fmla="*/ 3504 w 3568"/>
                  <a:gd name="T39" fmla="*/ 2349 h 2447"/>
                  <a:gd name="T40" fmla="*/ 3483 w 3568"/>
                  <a:gd name="T41" fmla="*/ 2354 h 2447"/>
                  <a:gd name="T42" fmla="*/ 3450 w 3568"/>
                  <a:gd name="T43" fmla="*/ 2362 h 2447"/>
                  <a:gd name="T44" fmla="*/ 3405 w 3568"/>
                  <a:gd name="T45" fmla="*/ 2371 h 2447"/>
                  <a:gd name="T46" fmla="*/ 3346 w 3568"/>
                  <a:gd name="T47" fmla="*/ 2380 h 2447"/>
                  <a:gd name="T48" fmla="*/ 3273 w 3568"/>
                  <a:gd name="T49" fmla="*/ 2390 h 2447"/>
                  <a:gd name="T50" fmla="*/ 3182 w 3568"/>
                  <a:gd name="T51" fmla="*/ 2400 h 2447"/>
                  <a:gd name="T52" fmla="*/ 3071 w 3568"/>
                  <a:gd name="T53" fmla="*/ 2409 h 2447"/>
                  <a:gd name="T54" fmla="*/ 2941 w 3568"/>
                  <a:gd name="T55" fmla="*/ 2419 h 2447"/>
                  <a:gd name="T56" fmla="*/ 2788 w 3568"/>
                  <a:gd name="T57" fmla="*/ 2428 h 2447"/>
                  <a:gd name="T58" fmla="*/ 2613 w 3568"/>
                  <a:gd name="T59" fmla="*/ 2434 h 2447"/>
                  <a:gd name="T60" fmla="*/ 2411 w 3568"/>
                  <a:gd name="T61" fmla="*/ 2441 h 2447"/>
                  <a:gd name="T62" fmla="*/ 2182 w 3568"/>
                  <a:gd name="T63" fmla="*/ 2445 h 2447"/>
                  <a:gd name="T64" fmla="*/ 1926 w 3568"/>
                  <a:gd name="T65" fmla="*/ 2447 h 2447"/>
                  <a:gd name="T66" fmla="*/ 1646 w 3568"/>
                  <a:gd name="T67" fmla="*/ 2447 h 2447"/>
                  <a:gd name="T68" fmla="*/ 1389 w 3568"/>
                  <a:gd name="T69" fmla="*/ 2445 h 2447"/>
                  <a:gd name="T70" fmla="*/ 1162 w 3568"/>
                  <a:gd name="T71" fmla="*/ 2441 h 2447"/>
                  <a:gd name="T72" fmla="*/ 960 w 3568"/>
                  <a:gd name="T73" fmla="*/ 2434 h 2447"/>
                  <a:gd name="T74" fmla="*/ 783 w 3568"/>
                  <a:gd name="T75" fmla="*/ 2428 h 2447"/>
                  <a:gd name="T76" fmla="*/ 632 w 3568"/>
                  <a:gd name="T77" fmla="*/ 2419 h 2447"/>
                  <a:gd name="T78" fmla="*/ 502 w 3568"/>
                  <a:gd name="T79" fmla="*/ 2409 h 2447"/>
                  <a:gd name="T80" fmla="*/ 391 w 3568"/>
                  <a:gd name="T81" fmla="*/ 2400 h 2447"/>
                  <a:gd name="T82" fmla="*/ 300 w 3568"/>
                  <a:gd name="T83" fmla="*/ 2390 h 2447"/>
                  <a:gd name="T84" fmla="*/ 226 w 3568"/>
                  <a:gd name="T85" fmla="*/ 2380 h 2447"/>
                  <a:gd name="T86" fmla="*/ 168 w 3568"/>
                  <a:gd name="T87" fmla="*/ 2371 h 2447"/>
                  <a:gd name="T88" fmla="*/ 124 w 3568"/>
                  <a:gd name="T89" fmla="*/ 2362 h 2447"/>
                  <a:gd name="T90" fmla="*/ 91 w 3568"/>
                  <a:gd name="T91" fmla="*/ 2354 h 2447"/>
                  <a:gd name="T92" fmla="*/ 69 w 3568"/>
                  <a:gd name="T93" fmla="*/ 2349 h 2447"/>
                  <a:gd name="T94" fmla="*/ 56 w 3568"/>
                  <a:gd name="T95" fmla="*/ 2345 h 2447"/>
                  <a:gd name="T96" fmla="*/ 51 w 3568"/>
                  <a:gd name="T97" fmla="*/ 2342 h 2447"/>
                  <a:gd name="T98" fmla="*/ 43 w 3568"/>
                  <a:gd name="T99" fmla="*/ 2339 h 2447"/>
                  <a:gd name="T100" fmla="*/ 16 w 3568"/>
                  <a:gd name="T101" fmla="*/ 2320 h 2447"/>
                  <a:gd name="T102" fmla="*/ 1 w 3568"/>
                  <a:gd name="T103" fmla="*/ 2288 h 2447"/>
                  <a:gd name="T104" fmla="*/ 4 w 3568"/>
                  <a:gd name="T105" fmla="*/ 2253 h 2447"/>
                  <a:gd name="T106" fmla="*/ 218 w 3568"/>
                  <a:gd name="T107" fmla="*/ 1867 h 2447"/>
                  <a:gd name="T108" fmla="*/ 205 w 3568"/>
                  <a:gd name="T109" fmla="*/ 1829 h 2447"/>
                  <a:gd name="T110" fmla="*/ 204 w 3568"/>
                  <a:gd name="T111" fmla="*/ 135 h 2447"/>
                  <a:gd name="T112" fmla="*/ 215 w 3568"/>
                  <a:gd name="T113" fmla="*/ 83 h 2447"/>
                  <a:gd name="T114" fmla="*/ 243 w 3568"/>
                  <a:gd name="T115" fmla="*/ 40 h 2447"/>
                  <a:gd name="T116" fmla="*/ 286 w 3568"/>
                  <a:gd name="T117" fmla="*/ 11 h 2447"/>
                  <a:gd name="T118" fmla="*/ 339 w 3568"/>
                  <a:gd name="T119" fmla="*/ 0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8" h="2447">
                    <a:moveTo>
                      <a:pt x="344" y="1946"/>
                    </a:moveTo>
                    <a:lnTo>
                      <a:pt x="212" y="2205"/>
                    </a:lnTo>
                    <a:lnTo>
                      <a:pt x="3364" y="2205"/>
                    </a:lnTo>
                    <a:lnTo>
                      <a:pt x="3237" y="1946"/>
                    </a:lnTo>
                    <a:lnTo>
                      <a:pt x="344" y="1946"/>
                    </a:lnTo>
                    <a:close/>
                    <a:moveTo>
                      <a:pt x="339" y="135"/>
                    </a:moveTo>
                    <a:lnTo>
                      <a:pt x="339" y="1807"/>
                    </a:lnTo>
                    <a:lnTo>
                      <a:pt x="3234" y="1807"/>
                    </a:lnTo>
                    <a:lnTo>
                      <a:pt x="3234" y="135"/>
                    </a:lnTo>
                    <a:lnTo>
                      <a:pt x="339" y="135"/>
                    </a:lnTo>
                    <a:close/>
                    <a:moveTo>
                      <a:pt x="339" y="0"/>
                    </a:moveTo>
                    <a:lnTo>
                      <a:pt x="3234" y="0"/>
                    </a:lnTo>
                    <a:lnTo>
                      <a:pt x="3261" y="3"/>
                    </a:lnTo>
                    <a:lnTo>
                      <a:pt x="3286" y="11"/>
                    </a:lnTo>
                    <a:lnTo>
                      <a:pt x="3309" y="23"/>
                    </a:lnTo>
                    <a:lnTo>
                      <a:pt x="3329" y="40"/>
                    </a:lnTo>
                    <a:lnTo>
                      <a:pt x="3345" y="60"/>
                    </a:lnTo>
                    <a:lnTo>
                      <a:pt x="3358" y="83"/>
                    </a:lnTo>
                    <a:lnTo>
                      <a:pt x="3366" y="108"/>
                    </a:lnTo>
                    <a:lnTo>
                      <a:pt x="3369" y="135"/>
                    </a:lnTo>
                    <a:lnTo>
                      <a:pt x="3369" y="1808"/>
                    </a:lnTo>
                    <a:lnTo>
                      <a:pt x="3366" y="1834"/>
                    </a:lnTo>
                    <a:lnTo>
                      <a:pt x="3359" y="1858"/>
                    </a:lnTo>
                    <a:lnTo>
                      <a:pt x="3553" y="2227"/>
                    </a:lnTo>
                    <a:lnTo>
                      <a:pt x="3558" y="2234"/>
                    </a:lnTo>
                    <a:lnTo>
                      <a:pt x="3562" y="2244"/>
                    </a:lnTo>
                    <a:lnTo>
                      <a:pt x="3565" y="2256"/>
                    </a:lnTo>
                    <a:lnTo>
                      <a:pt x="3567" y="2269"/>
                    </a:lnTo>
                    <a:lnTo>
                      <a:pt x="3568" y="2282"/>
                    </a:lnTo>
                    <a:lnTo>
                      <a:pt x="3567" y="2295"/>
                    </a:lnTo>
                    <a:lnTo>
                      <a:pt x="3563" y="2308"/>
                    </a:lnTo>
                    <a:lnTo>
                      <a:pt x="3556" y="2320"/>
                    </a:lnTo>
                    <a:lnTo>
                      <a:pt x="3546" y="2331"/>
                    </a:lnTo>
                    <a:lnTo>
                      <a:pt x="3530" y="2339"/>
                    </a:lnTo>
                    <a:lnTo>
                      <a:pt x="3524" y="2341"/>
                    </a:lnTo>
                    <a:lnTo>
                      <a:pt x="3523" y="2342"/>
                    </a:lnTo>
                    <a:lnTo>
                      <a:pt x="3521" y="2344"/>
                    </a:lnTo>
                    <a:lnTo>
                      <a:pt x="3517" y="2345"/>
                    </a:lnTo>
                    <a:lnTo>
                      <a:pt x="3512" y="2347"/>
                    </a:lnTo>
                    <a:lnTo>
                      <a:pt x="3504" y="2349"/>
                    </a:lnTo>
                    <a:lnTo>
                      <a:pt x="3495" y="2351"/>
                    </a:lnTo>
                    <a:lnTo>
                      <a:pt x="3483" y="2354"/>
                    </a:lnTo>
                    <a:lnTo>
                      <a:pt x="3468" y="2359"/>
                    </a:lnTo>
                    <a:lnTo>
                      <a:pt x="3450" y="2362"/>
                    </a:lnTo>
                    <a:lnTo>
                      <a:pt x="3429" y="2366"/>
                    </a:lnTo>
                    <a:lnTo>
                      <a:pt x="3405" y="2371"/>
                    </a:lnTo>
                    <a:lnTo>
                      <a:pt x="3378" y="2375"/>
                    </a:lnTo>
                    <a:lnTo>
                      <a:pt x="3346" y="2380"/>
                    </a:lnTo>
                    <a:lnTo>
                      <a:pt x="3312" y="2385"/>
                    </a:lnTo>
                    <a:lnTo>
                      <a:pt x="3273" y="2390"/>
                    </a:lnTo>
                    <a:lnTo>
                      <a:pt x="3229" y="2394"/>
                    </a:lnTo>
                    <a:lnTo>
                      <a:pt x="3182" y="2400"/>
                    </a:lnTo>
                    <a:lnTo>
                      <a:pt x="3128" y="2405"/>
                    </a:lnTo>
                    <a:lnTo>
                      <a:pt x="3071" y="2409"/>
                    </a:lnTo>
                    <a:lnTo>
                      <a:pt x="3009" y="2414"/>
                    </a:lnTo>
                    <a:lnTo>
                      <a:pt x="2941" y="2419"/>
                    </a:lnTo>
                    <a:lnTo>
                      <a:pt x="2867" y="2424"/>
                    </a:lnTo>
                    <a:lnTo>
                      <a:pt x="2788" y="2428"/>
                    </a:lnTo>
                    <a:lnTo>
                      <a:pt x="2704" y="2431"/>
                    </a:lnTo>
                    <a:lnTo>
                      <a:pt x="2613" y="2434"/>
                    </a:lnTo>
                    <a:lnTo>
                      <a:pt x="2515" y="2438"/>
                    </a:lnTo>
                    <a:lnTo>
                      <a:pt x="2411" y="2441"/>
                    </a:lnTo>
                    <a:lnTo>
                      <a:pt x="2301" y="2443"/>
                    </a:lnTo>
                    <a:lnTo>
                      <a:pt x="2182" y="2445"/>
                    </a:lnTo>
                    <a:lnTo>
                      <a:pt x="2058" y="2446"/>
                    </a:lnTo>
                    <a:lnTo>
                      <a:pt x="1926" y="2447"/>
                    </a:lnTo>
                    <a:lnTo>
                      <a:pt x="1786" y="2447"/>
                    </a:lnTo>
                    <a:lnTo>
                      <a:pt x="1646" y="2447"/>
                    </a:lnTo>
                    <a:lnTo>
                      <a:pt x="1514" y="2446"/>
                    </a:lnTo>
                    <a:lnTo>
                      <a:pt x="1389" y="2445"/>
                    </a:lnTo>
                    <a:lnTo>
                      <a:pt x="1272" y="2443"/>
                    </a:lnTo>
                    <a:lnTo>
                      <a:pt x="1162" y="2441"/>
                    </a:lnTo>
                    <a:lnTo>
                      <a:pt x="1058" y="2438"/>
                    </a:lnTo>
                    <a:lnTo>
                      <a:pt x="960" y="2434"/>
                    </a:lnTo>
                    <a:lnTo>
                      <a:pt x="869" y="2431"/>
                    </a:lnTo>
                    <a:lnTo>
                      <a:pt x="783" y="2428"/>
                    </a:lnTo>
                    <a:lnTo>
                      <a:pt x="704" y="2424"/>
                    </a:lnTo>
                    <a:lnTo>
                      <a:pt x="632" y="2419"/>
                    </a:lnTo>
                    <a:lnTo>
                      <a:pt x="563" y="2414"/>
                    </a:lnTo>
                    <a:lnTo>
                      <a:pt x="502" y="2409"/>
                    </a:lnTo>
                    <a:lnTo>
                      <a:pt x="444" y="2405"/>
                    </a:lnTo>
                    <a:lnTo>
                      <a:pt x="391" y="2400"/>
                    </a:lnTo>
                    <a:lnTo>
                      <a:pt x="344" y="2394"/>
                    </a:lnTo>
                    <a:lnTo>
                      <a:pt x="300" y="2390"/>
                    </a:lnTo>
                    <a:lnTo>
                      <a:pt x="261" y="2385"/>
                    </a:lnTo>
                    <a:lnTo>
                      <a:pt x="226" y="2380"/>
                    </a:lnTo>
                    <a:lnTo>
                      <a:pt x="195" y="2375"/>
                    </a:lnTo>
                    <a:lnTo>
                      <a:pt x="168" y="2371"/>
                    </a:lnTo>
                    <a:lnTo>
                      <a:pt x="144" y="2366"/>
                    </a:lnTo>
                    <a:lnTo>
                      <a:pt x="124" y="2362"/>
                    </a:lnTo>
                    <a:lnTo>
                      <a:pt x="106" y="2359"/>
                    </a:lnTo>
                    <a:lnTo>
                      <a:pt x="91" y="2354"/>
                    </a:lnTo>
                    <a:lnTo>
                      <a:pt x="79" y="2351"/>
                    </a:lnTo>
                    <a:lnTo>
                      <a:pt x="69" y="2349"/>
                    </a:lnTo>
                    <a:lnTo>
                      <a:pt x="62" y="2347"/>
                    </a:lnTo>
                    <a:lnTo>
                      <a:pt x="56" y="2345"/>
                    </a:lnTo>
                    <a:lnTo>
                      <a:pt x="53" y="2342"/>
                    </a:lnTo>
                    <a:lnTo>
                      <a:pt x="51" y="2342"/>
                    </a:lnTo>
                    <a:lnTo>
                      <a:pt x="50" y="2341"/>
                    </a:lnTo>
                    <a:lnTo>
                      <a:pt x="43" y="2339"/>
                    </a:lnTo>
                    <a:lnTo>
                      <a:pt x="28" y="2331"/>
                    </a:lnTo>
                    <a:lnTo>
                      <a:pt x="16" y="2320"/>
                    </a:lnTo>
                    <a:lnTo>
                      <a:pt x="8" y="2306"/>
                    </a:lnTo>
                    <a:lnTo>
                      <a:pt x="1" y="2288"/>
                    </a:lnTo>
                    <a:lnTo>
                      <a:pt x="0" y="2271"/>
                    </a:lnTo>
                    <a:lnTo>
                      <a:pt x="4" y="2253"/>
                    </a:lnTo>
                    <a:lnTo>
                      <a:pt x="15" y="2232"/>
                    </a:lnTo>
                    <a:lnTo>
                      <a:pt x="218" y="1867"/>
                    </a:lnTo>
                    <a:lnTo>
                      <a:pt x="210" y="1849"/>
                    </a:lnTo>
                    <a:lnTo>
                      <a:pt x="205" y="1829"/>
                    </a:lnTo>
                    <a:lnTo>
                      <a:pt x="204" y="1808"/>
                    </a:lnTo>
                    <a:lnTo>
                      <a:pt x="204" y="135"/>
                    </a:lnTo>
                    <a:lnTo>
                      <a:pt x="206" y="108"/>
                    </a:lnTo>
                    <a:lnTo>
                      <a:pt x="215" y="83"/>
                    </a:lnTo>
                    <a:lnTo>
                      <a:pt x="226" y="60"/>
                    </a:lnTo>
                    <a:lnTo>
                      <a:pt x="243" y="40"/>
                    </a:lnTo>
                    <a:lnTo>
                      <a:pt x="263" y="23"/>
                    </a:lnTo>
                    <a:lnTo>
                      <a:pt x="286" y="11"/>
                    </a:lnTo>
                    <a:lnTo>
                      <a:pt x="312" y="3"/>
                    </a:lnTo>
                    <a:lnTo>
                      <a:pt x="339"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14">
                <a:extLst>
                  <a:ext uri="{FF2B5EF4-FFF2-40B4-BE49-F238E27FC236}">
                    <a16:creationId xmlns:a16="http://schemas.microsoft.com/office/drawing/2014/main" id="{BADEC6BC-F498-AF7C-FC81-79E4A5E10D2C}"/>
                  </a:ext>
                </a:extLst>
              </p:cNvPr>
              <p:cNvSpPr>
                <a:spLocks noEditPoints="1"/>
              </p:cNvSpPr>
              <p:nvPr/>
            </p:nvSpPr>
            <p:spPr bwMode="auto">
              <a:xfrm>
                <a:off x="2774950" y="2835275"/>
                <a:ext cx="168275" cy="185738"/>
              </a:xfrm>
              <a:custGeom>
                <a:avLst/>
                <a:gdLst>
                  <a:gd name="T0" fmla="*/ 493 w 1265"/>
                  <a:gd name="T1" fmla="*/ 1240 h 1406"/>
                  <a:gd name="T2" fmla="*/ 659 w 1265"/>
                  <a:gd name="T3" fmla="*/ 1324 h 1406"/>
                  <a:gd name="T4" fmla="*/ 817 w 1265"/>
                  <a:gd name="T5" fmla="*/ 1160 h 1406"/>
                  <a:gd name="T6" fmla="*/ 415 w 1265"/>
                  <a:gd name="T7" fmla="*/ 1087 h 1406"/>
                  <a:gd name="T8" fmla="*/ 421 w 1265"/>
                  <a:gd name="T9" fmla="*/ 1019 h 1406"/>
                  <a:gd name="T10" fmla="*/ 733 w 1265"/>
                  <a:gd name="T11" fmla="*/ 1055 h 1406"/>
                  <a:gd name="T12" fmla="*/ 1071 w 1265"/>
                  <a:gd name="T13" fmla="*/ 812 h 1406"/>
                  <a:gd name="T14" fmla="*/ 954 w 1265"/>
                  <a:gd name="T15" fmla="*/ 1100 h 1406"/>
                  <a:gd name="T16" fmla="*/ 1134 w 1265"/>
                  <a:gd name="T17" fmla="*/ 1062 h 1406"/>
                  <a:gd name="T18" fmla="*/ 1180 w 1265"/>
                  <a:gd name="T19" fmla="*/ 913 h 1406"/>
                  <a:gd name="T20" fmla="*/ 129 w 1265"/>
                  <a:gd name="T21" fmla="*/ 806 h 1406"/>
                  <a:gd name="T22" fmla="*/ 87 w 1265"/>
                  <a:gd name="T23" fmla="*/ 1002 h 1406"/>
                  <a:gd name="T24" fmla="*/ 214 w 1265"/>
                  <a:gd name="T25" fmla="*/ 1095 h 1406"/>
                  <a:gd name="T26" fmla="*/ 299 w 1265"/>
                  <a:gd name="T27" fmla="*/ 967 h 1406"/>
                  <a:gd name="T28" fmla="*/ 988 w 1265"/>
                  <a:gd name="T29" fmla="*/ 633 h 1406"/>
                  <a:gd name="T30" fmla="*/ 1011 w 1265"/>
                  <a:gd name="T31" fmla="*/ 722 h 1406"/>
                  <a:gd name="T32" fmla="*/ 1027 w 1265"/>
                  <a:gd name="T33" fmla="*/ 664 h 1406"/>
                  <a:gd name="T34" fmla="*/ 277 w 1265"/>
                  <a:gd name="T35" fmla="*/ 781 h 1406"/>
                  <a:gd name="T36" fmla="*/ 425 w 1265"/>
                  <a:gd name="T37" fmla="*/ 507 h 1406"/>
                  <a:gd name="T38" fmla="*/ 413 w 1265"/>
                  <a:gd name="T39" fmla="*/ 890 h 1406"/>
                  <a:gd name="T40" fmla="*/ 499 w 1265"/>
                  <a:gd name="T41" fmla="*/ 917 h 1406"/>
                  <a:gd name="T42" fmla="*/ 776 w 1265"/>
                  <a:gd name="T43" fmla="*/ 940 h 1406"/>
                  <a:gd name="T44" fmla="*/ 889 w 1265"/>
                  <a:gd name="T45" fmla="*/ 721 h 1406"/>
                  <a:gd name="T46" fmla="*/ 909 w 1265"/>
                  <a:gd name="T47" fmla="*/ 635 h 1406"/>
                  <a:gd name="T48" fmla="*/ 633 w 1265"/>
                  <a:gd name="T49" fmla="*/ 390 h 1406"/>
                  <a:gd name="T50" fmla="*/ 532 w 1265"/>
                  <a:gd name="T51" fmla="*/ 351 h 1406"/>
                  <a:gd name="T52" fmla="*/ 776 w 1265"/>
                  <a:gd name="T53" fmla="*/ 374 h 1406"/>
                  <a:gd name="T54" fmla="*/ 931 w 1265"/>
                  <a:gd name="T55" fmla="*/ 307 h 1406"/>
                  <a:gd name="T56" fmla="*/ 1112 w 1265"/>
                  <a:gd name="T57" fmla="*/ 639 h 1406"/>
                  <a:gd name="T58" fmla="*/ 1186 w 1265"/>
                  <a:gd name="T59" fmla="*/ 457 h 1406"/>
                  <a:gd name="T60" fmla="*/ 1126 w 1265"/>
                  <a:gd name="T61" fmla="*/ 338 h 1406"/>
                  <a:gd name="T62" fmla="*/ 1032 w 1265"/>
                  <a:gd name="T63" fmla="*/ 308 h 1406"/>
                  <a:gd name="T64" fmla="*/ 182 w 1265"/>
                  <a:gd name="T65" fmla="*/ 319 h 1406"/>
                  <a:gd name="T66" fmla="*/ 81 w 1265"/>
                  <a:gd name="T67" fmla="*/ 429 h 1406"/>
                  <a:gd name="T68" fmla="*/ 147 w 1265"/>
                  <a:gd name="T69" fmla="*/ 630 h 1406"/>
                  <a:gd name="T70" fmla="*/ 316 w 1265"/>
                  <a:gd name="T71" fmla="*/ 371 h 1406"/>
                  <a:gd name="T72" fmla="*/ 578 w 1265"/>
                  <a:gd name="T73" fmla="*/ 93 h 1406"/>
                  <a:gd name="T74" fmla="*/ 508 w 1265"/>
                  <a:gd name="T75" fmla="*/ 261 h 1406"/>
                  <a:gd name="T76" fmla="*/ 797 w 1265"/>
                  <a:gd name="T77" fmla="*/ 202 h 1406"/>
                  <a:gd name="T78" fmla="*/ 635 w 1265"/>
                  <a:gd name="T79" fmla="*/ 79 h 1406"/>
                  <a:gd name="T80" fmla="*/ 810 w 1265"/>
                  <a:gd name="T81" fmla="*/ 88 h 1406"/>
                  <a:gd name="T82" fmla="*/ 1000 w 1265"/>
                  <a:gd name="T83" fmla="*/ 226 h 1406"/>
                  <a:gd name="T84" fmla="*/ 1130 w 1265"/>
                  <a:gd name="T85" fmla="*/ 221 h 1406"/>
                  <a:gd name="T86" fmla="*/ 1235 w 1265"/>
                  <a:gd name="T87" fmla="*/ 339 h 1406"/>
                  <a:gd name="T88" fmla="*/ 1247 w 1265"/>
                  <a:gd name="T89" fmla="*/ 548 h 1406"/>
                  <a:gd name="T90" fmla="*/ 1192 w 1265"/>
                  <a:gd name="T91" fmla="*/ 743 h 1406"/>
                  <a:gd name="T92" fmla="*/ 1264 w 1265"/>
                  <a:gd name="T93" fmla="*/ 974 h 1406"/>
                  <a:gd name="T94" fmla="*/ 1167 w 1265"/>
                  <a:gd name="T95" fmla="*/ 1135 h 1406"/>
                  <a:gd name="T96" fmla="*/ 940 w 1265"/>
                  <a:gd name="T97" fmla="*/ 1179 h 1406"/>
                  <a:gd name="T98" fmla="*/ 763 w 1265"/>
                  <a:gd name="T99" fmla="*/ 1358 h 1406"/>
                  <a:gd name="T100" fmla="*/ 596 w 1265"/>
                  <a:gd name="T101" fmla="*/ 1402 h 1406"/>
                  <a:gd name="T102" fmla="*/ 413 w 1265"/>
                  <a:gd name="T103" fmla="*/ 1263 h 1406"/>
                  <a:gd name="T104" fmla="*/ 201 w 1265"/>
                  <a:gd name="T105" fmla="*/ 1172 h 1406"/>
                  <a:gd name="T106" fmla="*/ 29 w 1265"/>
                  <a:gd name="T107" fmla="*/ 1066 h 1406"/>
                  <a:gd name="T108" fmla="*/ 16 w 1265"/>
                  <a:gd name="T109" fmla="*/ 864 h 1406"/>
                  <a:gd name="T110" fmla="*/ 80 w 1265"/>
                  <a:gd name="T111" fmla="*/ 673 h 1406"/>
                  <a:gd name="T112" fmla="*/ 0 w 1265"/>
                  <a:gd name="T113" fmla="*/ 436 h 1406"/>
                  <a:gd name="T114" fmla="*/ 98 w 1265"/>
                  <a:gd name="T115" fmla="*/ 270 h 1406"/>
                  <a:gd name="T116" fmla="*/ 326 w 1265"/>
                  <a:gd name="T117" fmla="*/ 227 h 1406"/>
                  <a:gd name="T118" fmla="*/ 502 w 1265"/>
                  <a:gd name="T119" fmla="*/ 48 h 1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5" h="1406">
                    <a:moveTo>
                      <a:pt x="633" y="1101"/>
                    </a:moveTo>
                    <a:lnTo>
                      <a:pt x="569" y="1126"/>
                    </a:lnTo>
                    <a:lnTo>
                      <a:pt x="507" y="1145"/>
                    </a:lnTo>
                    <a:lnTo>
                      <a:pt x="445" y="1162"/>
                    </a:lnTo>
                    <a:lnTo>
                      <a:pt x="468" y="1204"/>
                    </a:lnTo>
                    <a:lnTo>
                      <a:pt x="493" y="1240"/>
                    </a:lnTo>
                    <a:lnTo>
                      <a:pt x="519" y="1271"/>
                    </a:lnTo>
                    <a:lnTo>
                      <a:pt x="545" y="1294"/>
                    </a:lnTo>
                    <a:lnTo>
                      <a:pt x="573" y="1313"/>
                    </a:lnTo>
                    <a:lnTo>
                      <a:pt x="601" y="1323"/>
                    </a:lnTo>
                    <a:lnTo>
                      <a:pt x="631" y="1327"/>
                    </a:lnTo>
                    <a:lnTo>
                      <a:pt x="659" y="1324"/>
                    </a:lnTo>
                    <a:lnTo>
                      <a:pt x="688" y="1313"/>
                    </a:lnTo>
                    <a:lnTo>
                      <a:pt x="715" y="1296"/>
                    </a:lnTo>
                    <a:lnTo>
                      <a:pt x="742" y="1271"/>
                    </a:lnTo>
                    <a:lnTo>
                      <a:pt x="768" y="1240"/>
                    </a:lnTo>
                    <a:lnTo>
                      <a:pt x="793" y="1204"/>
                    </a:lnTo>
                    <a:lnTo>
                      <a:pt x="817" y="1160"/>
                    </a:lnTo>
                    <a:lnTo>
                      <a:pt x="756" y="1145"/>
                    </a:lnTo>
                    <a:lnTo>
                      <a:pt x="695" y="1125"/>
                    </a:lnTo>
                    <a:lnTo>
                      <a:pt x="633" y="1101"/>
                    </a:lnTo>
                    <a:close/>
                    <a:moveTo>
                      <a:pt x="388" y="998"/>
                    </a:moveTo>
                    <a:lnTo>
                      <a:pt x="401" y="1044"/>
                    </a:lnTo>
                    <a:lnTo>
                      <a:pt x="415" y="1087"/>
                    </a:lnTo>
                    <a:lnTo>
                      <a:pt x="473" y="1073"/>
                    </a:lnTo>
                    <a:lnTo>
                      <a:pt x="532" y="1055"/>
                    </a:lnTo>
                    <a:lnTo>
                      <a:pt x="464" y="1017"/>
                    </a:lnTo>
                    <a:lnTo>
                      <a:pt x="452" y="1020"/>
                    </a:lnTo>
                    <a:lnTo>
                      <a:pt x="440" y="1021"/>
                    </a:lnTo>
                    <a:lnTo>
                      <a:pt x="421" y="1019"/>
                    </a:lnTo>
                    <a:lnTo>
                      <a:pt x="403" y="1010"/>
                    </a:lnTo>
                    <a:lnTo>
                      <a:pt x="388" y="998"/>
                    </a:lnTo>
                    <a:close/>
                    <a:moveTo>
                      <a:pt x="882" y="966"/>
                    </a:moveTo>
                    <a:lnTo>
                      <a:pt x="817" y="1007"/>
                    </a:lnTo>
                    <a:lnTo>
                      <a:pt x="776" y="1032"/>
                    </a:lnTo>
                    <a:lnTo>
                      <a:pt x="733" y="1055"/>
                    </a:lnTo>
                    <a:lnTo>
                      <a:pt x="791" y="1073"/>
                    </a:lnTo>
                    <a:lnTo>
                      <a:pt x="849" y="1086"/>
                    </a:lnTo>
                    <a:lnTo>
                      <a:pt x="867" y="1028"/>
                    </a:lnTo>
                    <a:lnTo>
                      <a:pt x="882" y="966"/>
                    </a:lnTo>
                    <a:close/>
                    <a:moveTo>
                      <a:pt x="1112" y="767"/>
                    </a:moveTo>
                    <a:lnTo>
                      <a:pt x="1071" y="812"/>
                    </a:lnTo>
                    <a:lnTo>
                      <a:pt x="1025" y="855"/>
                    </a:lnTo>
                    <a:lnTo>
                      <a:pt x="976" y="897"/>
                    </a:lnTo>
                    <a:lnTo>
                      <a:pt x="963" y="967"/>
                    </a:lnTo>
                    <a:lnTo>
                      <a:pt x="948" y="1035"/>
                    </a:lnTo>
                    <a:lnTo>
                      <a:pt x="929" y="1099"/>
                    </a:lnTo>
                    <a:lnTo>
                      <a:pt x="954" y="1100"/>
                    </a:lnTo>
                    <a:lnTo>
                      <a:pt x="978" y="1101"/>
                    </a:lnTo>
                    <a:lnTo>
                      <a:pt x="1017" y="1099"/>
                    </a:lnTo>
                    <a:lnTo>
                      <a:pt x="1051" y="1095"/>
                    </a:lnTo>
                    <a:lnTo>
                      <a:pt x="1083" y="1087"/>
                    </a:lnTo>
                    <a:lnTo>
                      <a:pt x="1110" y="1075"/>
                    </a:lnTo>
                    <a:lnTo>
                      <a:pt x="1134" y="1062"/>
                    </a:lnTo>
                    <a:lnTo>
                      <a:pt x="1153" y="1045"/>
                    </a:lnTo>
                    <a:lnTo>
                      <a:pt x="1168" y="1025"/>
                    </a:lnTo>
                    <a:lnTo>
                      <a:pt x="1179" y="1002"/>
                    </a:lnTo>
                    <a:lnTo>
                      <a:pt x="1184" y="975"/>
                    </a:lnTo>
                    <a:lnTo>
                      <a:pt x="1184" y="945"/>
                    </a:lnTo>
                    <a:lnTo>
                      <a:pt x="1180" y="913"/>
                    </a:lnTo>
                    <a:lnTo>
                      <a:pt x="1170" y="880"/>
                    </a:lnTo>
                    <a:lnTo>
                      <a:pt x="1156" y="844"/>
                    </a:lnTo>
                    <a:lnTo>
                      <a:pt x="1137" y="806"/>
                    </a:lnTo>
                    <a:lnTo>
                      <a:pt x="1112" y="767"/>
                    </a:lnTo>
                    <a:close/>
                    <a:moveTo>
                      <a:pt x="153" y="767"/>
                    </a:moveTo>
                    <a:lnTo>
                      <a:pt x="129" y="806"/>
                    </a:lnTo>
                    <a:lnTo>
                      <a:pt x="110" y="844"/>
                    </a:lnTo>
                    <a:lnTo>
                      <a:pt x="94" y="880"/>
                    </a:lnTo>
                    <a:lnTo>
                      <a:pt x="85" y="913"/>
                    </a:lnTo>
                    <a:lnTo>
                      <a:pt x="80" y="945"/>
                    </a:lnTo>
                    <a:lnTo>
                      <a:pt x="80" y="975"/>
                    </a:lnTo>
                    <a:lnTo>
                      <a:pt x="87" y="1002"/>
                    </a:lnTo>
                    <a:lnTo>
                      <a:pt x="98" y="1025"/>
                    </a:lnTo>
                    <a:lnTo>
                      <a:pt x="112" y="1045"/>
                    </a:lnTo>
                    <a:lnTo>
                      <a:pt x="131" y="1062"/>
                    </a:lnTo>
                    <a:lnTo>
                      <a:pt x="155" y="1075"/>
                    </a:lnTo>
                    <a:lnTo>
                      <a:pt x="182" y="1087"/>
                    </a:lnTo>
                    <a:lnTo>
                      <a:pt x="214" y="1095"/>
                    </a:lnTo>
                    <a:lnTo>
                      <a:pt x="248" y="1099"/>
                    </a:lnTo>
                    <a:lnTo>
                      <a:pt x="287" y="1101"/>
                    </a:lnTo>
                    <a:lnTo>
                      <a:pt x="310" y="1100"/>
                    </a:lnTo>
                    <a:lnTo>
                      <a:pt x="334" y="1099"/>
                    </a:lnTo>
                    <a:lnTo>
                      <a:pt x="315" y="1034"/>
                    </a:lnTo>
                    <a:lnTo>
                      <a:pt x="299" y="967"/>
                    </a:lnTo>
                    <a:lnTo>
                      <a:pt x="288" y="896"/>
                    </a:lnTo>
                    <a:lnTo>
                      <a:pt x="240" y="854"/>
                    </a:lnTo>
                    <a:lnTo>
                      <a:pt x="194" y="810"/>
                    </a:lnTo>
                    <a:lnTo>
                      <a:pt x="153" y="767"/>
                    </a:lnTo>
                    <a:close/>
                    <a:moveTo>
                      <a:pt x="987" y="625"/>
                    </a:moveTo>
                    <a:lnTo>
                      <a:pt x="988" y="633"/>
                    </a:lnTo>
                    <a:lnTo>
                      <a:pt x="1001" y="645"/>
                    </a:lnTo>
                    <a:lnTo>
                      <a:pt x="1010" y="658"/>
                    </a:lnTo>
                    <a:lnTo>
                      <a:pt x="1017" y="673"/>
                    </a:lnTo>
                    <a:lnTo>
                      <a:pt x="1019" y="691"/>
                    </a:lnTo>
                    <a:lnTo>
                      <a:pt x="1017" y="707"/>
                    </a:lnTo>
                    <a:lnTo>
                      <a:pt x="1011" y="722"/>
                    </a:lnTo>
                    <a:lnTo>
                      <a:pt x="1001" y="736"/>
                    </a:lnTo>
                    <a:lnTo>
                      <a:pt x="989" y="747"/>
                    </a:lnTo>
                    <a:lnTo>
                      <a:pt x="987" y="781"/>
                    </a:lnTo>
                    <a:lnTo>
                      <a:pt x="1026" y="742"/>
                    </a:lnTo>
                    <a:lnTo>
                      <a:pt x="1062" y="703"/>
                    </a:lnTo>
                    <a:lnTo>
                      <a:pt x="1027" y="664"/>
                    </a:lnTo>
                    <a:lnTo>
                      <a:pt x="987" y="625"/>
                    </a:lnTo>
                    <a:close/>
                    <a:moveTo>
                      <a:pt x="277" y="625"/>
                    </a:moveTo>
                    <a:lnTo>
                      <a:pt x="238" y="664"/>
                    </a:lnTo>
                    <a:lnTo>
                      <a:pt x="203" y="703"/>
                    </a:lnTo>
                    <a:lnTo>
                      <a:pt x="238" y="742"/>
                    </a:lnTo>
                    <a:lnTo>
                      <a:pt x="277" y="781"/>
                    </a:lnTo>
                    <a:lnTo>
                      <a:pt x="275" y="701"/>
                    </a:lnTo>
                    <a:lnTo>
                      <a:pt x="277" y="625"/>
                    </a:lnTo>
                    <a:close/>
                    <a:moveTo>
                      <a:pt x="633" y="390"/>
                    </a:moveTo>
                    <a:lnTo>
                      <a:pt x="559" y="426"/>
                    </a:lnTo>
                    <a:lnTo>
                      <a:pt x="489" y="466"/>
                    </a:lnTo>
                    <a:lnTo>
                      <a:pt x="425" y="507"/>
                    </a:lnTo>
                    <a:lnTo>
                      <a:pt x="364" y="551"/>
                    </a:lnTo>
                    <a:lnTo>
                      <a:pt x="357" y="626"/>
                    </a:lnTo>
                    <a:lnTo>
                      <a:pt x="354" y="701"/>
                    </a:lnTo>
                    <a:lnTo>
                      <a:pt x="357" y="778"/>
                    </a:lnTo>
                    <a:lnTo>
                      <a:pt x="363" y="854"/>
                    </a:lnTo>
                    <a:lnTo>
                      <a:pt x="413" y="890"/>
                    </a:lnTo>
                    <a:lnTo>
                      <a:pt x="426" y="886"/>
                    </a:lnTo>
                    <a:lnTo>
                      <a:pt x="440" y="885"/>
                    </a:lnTo>
                    <a:lnTo>
                      <a:pt x="457" y="887"/>
                    </a:lnTo>
                    <a:lnTo>
                      <a:pt x="474" y="894"/>
                    </a:lnTo>
                    <a:lnTo>
                      <a:pt x="488" y="904"/>
                    </a:lnTo>
                    <a:lnTo>
                      <a:pt x="499" y="917"/>
                    </a:lnTo>
                    <a:lnTo>
                      <a:pt x="505" y="934"/>
                    </a:lnTo>
                    <a:lnTo>
                      <a:pt x="508" y="951"/>
                    </a:lnTo>
                    <a:lnTo>
                      <a:pt x="570" y="984"/>
                    </a:lnTo>
                    <a:lnTo>
                      <a:pt x="633" y="1016"/>
                    </a:lnTo>
                    <a:lnTo>
                      <a:pt x="706" y="980"/>
                    </a:lnTo>
                    <a:lnTo>
                      <a:pt x="776" y="940"/>
                    </a:lnTo>
                    <a:lnTo>
                      <a:pt x="841" y="899"/>
                    </a:lnTo>
                    <a:lnTo>
                      <a:pt x="902" y="855"/>
                    </a:lnTo>
                    <a:lnTo>
                      <a:pt x="906" y="801"/>
                    </a:lnTo>
                    <a:lnTo>
                      <a:pt x="909" y="746"/>
                    </a:lnTo>
                    <a:lnTo>
                      <a:pt x="897" y="735"/>
                    </a:lnTo>
                    <a:lnTo>
                      <a:pt x="889" y="721"/>
                    </a:lnTo>
                    <a:lnTo>
                      <a:pt x="883" y="706"/>
                    </a:lnTo>
                    <a:lnTo>
                      <a:pt x="881" y="691"/>
                    </a:lnTo>
                    <a:lnTo>
                      <a:pt x="883" y="674"/>
                    </a:lnTo>
                    <a:lnTo>
                      <a:pt x="889" y="660"/>
                    </a:lnTo>
                    <a:lnTo>
                      <a:pt x="897" y="646"/>
                    </a:lnTo>
                    <a:lnTo>
                      <a:pt x="909" y="635"/>
                    </a:lnTo>
                    <a:lnTo>
                      <a:pt x="906" y="593"/>
                    </a:lnTo>
                    <a:lnTo>
                      <a:pt x="903" y="552"/>
                    </a:lnTo>
                    <a:lnTo>
                      <a:pt x="841" y="507"/>
                    </a:lnTo>
                    <a:lnTo>
                      <a:pt x="776" y="466"/>
                    </a:lnTo>
                    <a:lnTo>
                      <a:pt x="706" y="426"/>
                    </a:lnTo>
                    <a:lnTo>
                      <a:pt x="633" y="390"/>
                    </a:lnTo>
                    <a:close/>
                    <a:moveTo>
                      <a:pt x="417" y="319"/>
                    </a:moveTo>
                    <a:lnTo>
                      <a:pt x="399" y="377"/>
                    </a:lnTo>
                    <a:lnTo>
                      <a:pt x="383" y="440"/>
                    </a:lnTo>
                    <a:lnTo>
                      <a:pt x="448" y="398"/>
                    </a:lnTo>
                    <a:lnTo>
                      <a:pt x="490" y="374"/>
                    </a:lnTo>
                    <a:lnTo>
                      <a:pt x="532" y="351"/>
                    </a:lnTo>
                    <a:lnTo>
                      <a:pt x="474" y="333"/>
                    </a:lnTo>
                    <a:lnTo>
                      <a:pt x="417" y="319"/>
                    </a:lnTo>
                    <a:close/>
                    <a:moveTo>
                      <a:pt x="851" y="319"/>
                    </a:moveTo>
                    <a:lnTo>
                      <a:pt x="792" y="333"/>
                    </a:lnTo>
                    <a:lnTo>
                      <a:pt x="733" y="351"/>
                    </a:lnTo>
                    <a:lnTo>
                      <a:pt x="776" y="374"/>
                    </a:lnTo>
                    <a:lnTo>
                      <a:pt x="817" y="398"/>
                    </a:lnTo>
                    <a:lnTo>
                      <a:pt x="884" y="441"/>
                    </a:lnTo>
                    <a:lnTo>
                      <a:pt x="869" y="378"/>
                    </a:lnTo>
                    <a:lnTo>
                      <a:pt x="851" y="319"/>
                    </a:lnTo>
                    <a:close/>
                    <a:moveTo>
                      <a:pt x="967" y="305"/>
                    </a:moveTo>
                    <a:lnTo>
                      <a:pt x="931" y="307"/>
                    </a:lnTo>
                    <a:lnTo>
                      <a:pt x="949" y="371"/>
                    </a:lnTo>
                    <a:lnTo>
                      <a:pt x="965" y="439"/>
                    </a:lnTo>
                    <a:lnTo>
                      <a:pt x="976" y="510"/>
                    </a:lnTo>
                    <a:lnTo>
                      <a:pt x="1026" y="551"/>
                    </a:lnTo>
                    <a:lnTo>
                      <a:pt x="1071" y="594"/>
                    </a:lnTo>
                    <a:lnTo>
                      <a:pt x="1112" y="639"/>
                    </a:lnTo>
                    <a:lnTo>
                      <a:pt x="1118" y="630"/>
                    </a:lnTo>
                    <a:lnTo>
                      <a:pt x="1141" y="592"/>
                    </a:lnTo>
                    <a:lnTo>
                      <a:pt x="1158" y="557"/>
                    </a:lnTo>
                    <a:lnTo>
                      <a:pt x="1173" y="522"/>
                    </a:lnTo>
                    <a:lnTo>
                      <a:pt x="1181" y="488"/>
                    </a:lnTo>
                    <a:lnTo>
                      <a:pt x="1186" y="457"/>
                    </a:lnTo>
                    <a:lnTo>
                      <a:pt x="1184" y="429"/>
                    </a:lnTo>
                    <a:lnTo>
                      <a:pt x="1178" y="403"/>
                    </a:lnTo>
                    <a:lnTo>
                      <a:pt x="1168" y="379"/>
                    </a:lnTo>
                    <a:lnTo>
                      <a:pt x="1156" y="364"/>
                    </a:lnTo>
                    <a:lnTo>
                      <a:pt x="1142" y="351"/>
                    </a:lnTo>
                    <a:lnTo>
                      <a:pt x="1126" y="338"/>
                    </a:lnTo>
                    <a:lnTo>
                      <a:pt x="1111" y="345"/>
                    </a:lnTo>
                    <a:lnTo>
                      <a:pt x="1093" y="347"/>
                    </a:lnTo>
                    <a:lnTo>
                      <a:pt x="1075" y="344"/>
                    </a:lnTo>
                    <a:lnTo>
                      <a:pt x="1058" y="336"/>
                    </a:lnTo>
                    <a:lnTo>
                      <a:pt x="1043" y="324"/>
                    </a:lnTo>
                    <a:lnTo>
                      <a:pt x="1032" y="308"/>
                    </a:lnTo>
                    <a:lnTo>
                      <a:pt x="1000" y="306"/>
                    </a:lnTo>
                    <a:lnTo>
                      <a:pt x="967" y="305"/>
                    </a:lnTo>
                    <a:close/>
                    <a:moveTo>
                      <a:pt x="287" y="305"/>
                    </a:moveTo>
                    <a:lnTo>
                      <a:pt x="248" y="307"/>
                    </a:lnTo>
                    <a:lnTo>
                      <a:pt x="214" y="311"/>
                    </a:lnTo>
                    <a:lnTo>
                      <a:pt x="182" y="319"/>
                    </a:lnTo>
                    <a:lnTo>
                      <a:pt x="155" y="330"/>
                    </a:lnTo>
                    <a:lnTo>
                      <a:pt x="131" y="344"/>
                    </a:lnTo>
                    <a:lnTo>
                      <a:pt x="112" y="361"/>
                    </a:lnTo>
                    <a:lnTo>
                      <a:pt x="98" y="379"/>
                    </a:lnTo>
                    <a:lnTo>
                      <a:pt x="87" y="403"/>
                    </a:lnTo>
                    <a:lnTo>
                      <a:pt x="81" y="429"/>
                    </a:lnTo>
                    <a:lnTo>
                      <a:pt x="80" y="457"/>
                    </a:lnTo>
                    <a:lnTo>
                      <a:pt x="84" y="488"/>
                    </a:lnTo>
                    <a:lnTo>
                      <a:pt x="92" y="522"/>
                    </a:lnTo>
                    <a:lnTo>
                      <a:pt x="106" y="557"/>
                    </a:lnTo>
                    <a:lnTo>
                      <a:pt x="125" y="592"/>
                    </a:lnTo>
                    <a:lnTo>
                      <a:pt x="147" y="630"/>
                    </a:lnTo>
                    <a:lnTo>
                      <a:pt x="153" y="639"/>
                    </a:lnTo>
                    <a:lnTo>
                      <a:pt x="194" y="594"/>
                    </a:lnTo>
                    <a:lnTo>
                      <a:pt x="240" y="551"/>
                    </a:lnTo>
                    <a:lnTo>
                      <a:pt x="289" y="509"/>
                    </a:lnTo>
                    <a:lnTo>
                      <a:pt x="301" y="439"/>
                    </a:lnTo>
                    <a:lnTo>
                      <a:pt x="316" y="371"/>
                    </a:lnTo>
                    <a:lnTo>
                      <a:pt x="336" y="307"/>
                    </a:lnTo>
                    <a:lnTo>
                      <a:pt x="311" y="306"/>
                    </a:lnTo>
                    <a:lnTo>
                      <a:pt x="287" y="305"/>
                    </a:lnTo>
                    <a:close/>
                    <a:moveTo>
                      <a:pt x="635" y="79"/>
                    </a:moveTo>
                    <a:lnTo>
                      <a:pt x="606" y="82"/>
                    </a:lnTo>
                    <a:lnTo>
                      <a:pt x="578" y="93"/>
                    </a:lnTo>
                    <a:lnTo>
                      <a:pt x="549" y="110"/>
                    </a:lnTo>
                    <a:lnTo>
                      <a:pt x="522" y="135"/>
                    </a:lnTo>
                    <a:lnTo>
                      <a:pt x="496" y="165"/>
                    </a:lnTo>
                    <a:lnTo>
                      <a:pt x="471" y="202"/>
                    </a:lnTo>
                    <a:lnTo>
                      <a:pt x="449" y="245"/>
                    </a:lnTo>
                    <a:lnTo>
                      <a:pt x="508" y="261"/>
                    </a:lnTo>
                    <a:lnTo>
                      <a:pt x="570" y="280"/>
                    </a:lnTo>
                    <a:lnTo>
                      <a:pt x="633" y="305"/>
                    </a:lnTo>
                    <a:lnTo>
                      <a:pt x="696" y="280"/>
                    </a:lnTo>
                    <a:lnTo>
                      <a:pt x="759" y="261"/>
                    </a:lnTo>
                    <a:lnTo>
                      <a:pt x="819" y="244"/>
                    </a:lnTo>
                    <a:lnTo>
                      <a:pt x="797" y="202"/>
                    </a:lnTo>
                    <a:lnTo>
                      <a:pt x="772" y="165"/>
                    </a:lnTo>
                    <a:lnTo>
                      <a:pt x="746" y="135"/>
                    </a:lnTo>
                    <a:lnTo>
                      <a:pt x="720" y="111"/>
                    </a:lnTo>
                    <a:lnTo>
                      <a:pt x="691" y="93"/>
                    </a:lnTo>
                    <a:lnTo>
                      <a:pt x="663" y="82"/>
                    </a:lnTo>
                    <a:lnTo>
                      <a:pt x="635" y="79"/>
                    </a:lnTo>
                    <a:close/>
                    <a:moveTo>
                      <a:pt x="634" y="0"/>
                    </a:moveTo>
                    <a:lnTo>
                      <a:pt x="672" y="3"/>
                    </a:lnTo>
                    <a:lnTo>
                      <a:pt x="709" y="14"/>
                    </a:lnTo>
                    <a:lnTo>
                      <a:pt x="743" y="33"/>
                    </a:lnTo>
                    <a:lnTo>
                      <a:pt x="778" y="56"/>
                    </a:lnTo>
                    <a:lnTo>
                      <a:pt x="810" y="88"/>
                    </a:lnTo>
                    <a:lnTo>
                      <a:pt x="840" y="124"/>
                    </a:lnTo>
                    <a:lnTo>
                      <a:pt x="868" y="169"/>
                    </a:lnTo>
                    <a:lnTo>
                      <a:pt x="894" y="217"/>
                    </a:lnTo>
                    <a:lnTo>
                      <a:pt x="901" y="230"/>
                    </a:lnTo>
                    <a:lnTo>
                      <a:pt x="952" y="227"/>
                    </a:lnTo>
                    <a:lnTo>
                      <a:pt x="1000" y="226"/>
                    </a:lnTo>
                    <a:lnTo>
                      <a:pt x="1046" y="230"/>
                    </a:lnTo>
                    <a:lnTo>
                      <a:pt x="1060" y="219"/>
                    </a:lnTo>
                    <a:lnTo>
                      <a:pt x="1076" y="213"/>
                    </a:lnTo>
                    <a:lnTo>
                      <a:pt x="1093" y="211"/>
                    </a:lnTo>
                    <a:lnTo>
                      <a:pt x="1113" y="213"/>
                    </a:lnTo>
                    <a:lnTo>
                      <a:pt x="1130" y="221"/>
                    </a:lnTo>
                    <a:lnTo>
                      <a:pt x="1144" y="234"/>
                    </a:lnTo>
                    <a:lnTo>
                      <a:pt x="1155" y="249"/>
                    </a:lnTo>
                    <a:lnTo>
                      <a:pt x="1161" y="267"/>
                    </a:lnTo>
                    <a:lnTo>
                      <a:pt x="1191" y="288"/>
                    </a:lnTo>
                    <a:lnTo>
                      <a:pt x="1216" y="311"/>
                    </a:lnTo>
                    <a:lnTo>
                      <a:pt x="1235" y="339"/>
                    </a:lnTo>
                    <a:lnTo>
                      <a:pt x="1251" y="369"/>
                    </a:lnTo>
                    <a:lnTo>
                      <a:pt x="1260" y="401"/>
                    </a:lnTo>
                    <a:lnTo>
                      <a:pt x="1265" y="436"/>
                    </a:lnTo>
                    <a:lnTo>
                      <a:pt x="1264" y="471"/>
                    </a:lnTo>
                    <a:lnTo>
                      <a:pt x="1258" y="509"/>
                    </a:lnTo>
                    <a:lnTo>
                      <a:pt x="1247" y="548"/>
                    </a:lnTo>
                    <a:lnTo>
                      <a:pt x="1231" y="589"/>
                    </a:lnTo>
                    <a:lnTo>
                      <a:pt x="1210" y="630"/>
                    </a:lnTo>
                    <a:lnTo>
                      <a:pt x="1184" y="673"/>
                    </a:lnTo>
                    <a:lnTo>
                      <a:pt x="1175" y="687"/>
                    </a:lnTo>
                    <a:lnTo>
                      <a:pt x="1164" y="702"/>
                    </a:lnTo>
                    <a:lnTo>
                      <a:pt x="1192" y="743"/>
                    </a:lnTo>
                    <a:lnTo>
                      <a:pt x="1216" y="785"/>
                    </a:lnTo>
                    <a:lnTo>
                      <a:pt x="1234" y="826"/>
                    </a:lnTo>
                    <a:lnTo>
                      <a:pt x="1250" y="864"/>
                    </a:lnTo>
                    <a:lnTo>
                      <a:pt x="1259" y="902"/>
                    </a:lnTo>
                    <a:lnTo>
                      <a:pt x="1264" y="939"/>
                    </a:lnTo>
                    <a:lnTo>
                      <a:pt x="1264" y="974"/>
                    </a:lnTo>
                    <a:lnTo>
                      <a:pt x="1259" y="1007"/>
                    </a:lnTo>
                    <a:lnTo>
                      <a:pt x="1250" y="1038"/>
                    </a:lnTo>
                    <a:lnTo>
                      <a:pt x="1235" y="1066"/>
                    </a:lnTo>
                    <a:lnTo>
                      <a:pt x="1217" y="1092"/>
                    </a:lnTo>
                    <a:lnTo>
                      <a:pt x="1194" y="1116"/>
                    </a:lnTo>
                    <a:lnTo>
                      <a:pt x="1167" y="1135"/>
                    </a:lnTo>
                    <a:lnTo>
                      <a:pt x="1137" y="1151"/>
                    </a:lnTo>
                    <a:lnTo>
                      <a:pt x="1102" y="1164"/>
                    </a:lnTo>
                    <a:lnTo>
                      <a:pt x="1064" y="1172"/>
                    </a:lnTo>
                    <a:lnTo>
                      <a:pt x="1023" y="1178"/>
                    </a:lnTo>
                    <a:lnTo>
                      <a:pt x="978" y="1180"/>
                    </a:lnTo>
                    <a:lnTo>
                      <a:pt x="940" y="1179"/>
                    </a:lnTo>
                    <a:lnTo>
                      <a:pt x="898" y="1175"/>
                    </a:lnTo>
                    <a:lnTo>
                      <a:pt x="875" y="1221"/>
                    </a:lnTo>
                    <a:lnTo>
                      <a:pt x="850" y="1263"/>
                    </a:lnTo>
                    <a:lnTo>
                      <a:pt x="823" y="1300"/>
                    </a:lnTo>
                    <a:lnTo>
                      <a:pt x="793" y="1331"/>
                    </a:lnTo>
                    <a:lnTo>
                      <a:pt x="763" y="1358"/>
                    </a:lnTo>
                    <a:lnTo>
                      <a:pt x="732" y="1379"/>
                    </a:lnTo>
                    <a:lnTo>
                      <a:pt x="698" y="1394"/>
                    </a:lnTo>
                    <a:lnTo>
                      <a:pt x="665" y="1402"/>
                    </a:lnTo>
                    <a:lnTo>
                      <a:pt x="631" y="1406"/>
                    </a:lnTo>
                    <a:lnTo>
                      <a:pt x="631" y="1406"/>
                    </a:lnTo>
                    <a:lnTo>
                      <a:pt x="596" y="1402"/>
                    </a:lnTo>
                    <a:lnTo>
                      <a:pt x="562" y="1393"/>
                    </a:lnTo>
                    <a:lnTo>
                      <a:pt x="530" y="1379"/>
                    </a:lnTo>
                    <a:lnTo>
                      <a:pt x="499" y="1357"/>
                    </a:lnTo>
                    <a:lnTo>
                      <a:pt x="468" y="1331"/>
                    </a:lnTo>
                    <a:lnTo>
                      <a:pt x="440" y="1300"/>
                    </a:lnTo>
                    <a:lnTo>
                      <a:pt x="413" y="1263"/>
                    </a:lnTo>
                    <a:lnTo>
                      <a:pt x="387" y="1221"/>
                    </a:lnTo>
                    <a:lnTo>
                      <a:pt x="364" y="1175"/>
                    </a:lnTo>
                    <a:lnTo>
                      <a:pt x="324" y="1179"/>
                    </a:lnTo>
                    <a:lnTo>
                      <a:pt x="287" y="1180"/>
                    </a:lnTo>
                    <a:lnTo>
                      <a:pt x="243" y="1178"/>
                    </a:lnTo>
                    <a:lnTo>
                      <a:pt x="201" y="1172"/>
                    </a:lnTo>
                    <a:lnTo>
                      <a:pt x="163" y="1164"/>
                    </a:lnTo>
                    <a:lnTo>
                      <a:pt x="129" y="1151"/>
                    </a:lnTo>
                    <a:lnTo>
                      <a:pt x="98" y="1135"/>
                    </a:lnTo>
                    <a:lnTo>
                      <a:pt x="72" y="1116"/>
                    </a:lnTo>
                    <a:lnTo>
                      <a:pt x="49" y="1092"/>
                    </a:lnTo>
                    <a:lnTo>
                      <a:pt x="29" y="1066"/>
                    </a:lnTo>
                    <a:lnTo>
                      <a:pt x="15" y="1038"/>
                    </a:lnTo>
                    <a:lnTo>
                      <a:pt x="5" y="1007"/>
                    </a:lnTo>
                    <a:lnTo>
                      <a:pt x="1" y="974"/>
                    </a:lnTo>
                    <a:lnTo>
                      <a:pt x="1" y="939"/>
                    </a:lnTo>
                    <a:lnTo>
                      <a:pt x="7" y="902"/>
                    </a:lnTo>
                    <a:lnTo>
                      <a:pt x="16" y="864"/>
                    </a:lnTo>
                    <a:lnTo>
                      <a:pt x="30" y="826"/>
                    </a:lnTo>
                    <a:lnTo>
                      <a:pt x="49" y="785"/>
                    </a:lnTo>
                    <a:lnTo>
                      <a:pt x="73" y="743"/>
                    </a:lnTo>
                    <a:lnTo>
                      <a:pt x="101" y="702"/>
                    </a:lnTo>
                    <a:lnTo>
                      <a:pt x="90" y="687"/>
                    </a:lnTo>
                    <a:lnTo>
                      <a:pt x="80" y="673"/>
                    </a:lnTo>
                    <a:lnTo>
                      <a:pt x="54" y="630"/>
                    </a:lnTo>
                    <a:lnTo>
                      <a:pt x="34" y="589"/>
                    </a:lnTo>
                    <a:lnTo>
                      <a:pt x="17" y="548"/>
                    </a:lnTo>
                    <a:lnTo>
                      <a:pt x="7" y="509"/>
                    </a:lnTo>
                    <a:lnTo>
                      <a:pt x="1" y="471"/>
                    </a:lnTo>
                    <a:lnTo>
                      <a:pt x="0" y="436"/>
                    </a:lnTo>
                    <a:lnTo>
                      <a:pt x="5" y="401"/>
                    </a:lnTo>
                    <a:lnTo>
                      <a:pt x="14" y="369"/>
                    </a:lnTo>
                    <a:lnTo>
                      <a:pt x="29" y="339"/>
                    </a:lnTo>
                    <a:lnTo>
                      <a:pt x="49" y="312"/>
                    </a:lnTo>
                    <a:lnTo>
                      <a:pt x="72" y="290"/>
                    </a:lnTo>
                    <a:lnTo>
                      <a:pt x="98" y="270"/>
                    </a:lnTo>
                    <a:lnTo>
                      <a:pt x="129" y="255"/>
                    </a:lnTo>
                    <a:lnTo>
                      <a:pt x="163" y="242"/>
                    </a:lnTo>
                    <a:lnTo>
                      <a:pt x="201" y="234"/>
                    </a:lnTo>
                    <a:lnTo>
                      <a:pt x="243" y="228"/>
                    </a:lnTo>
                    <a:lnTo>
                      <a:pt x="287" y="226"/>
                    </a:lnTo>
                    <a:lnTo>
                      <a:pt x="326" y="227"/>
                    </a:lnTo>
                    <a:lnTo>
                      <a:pt x="366" y="231"/>
                    </a:lnTo>
                    <a:lnTo>
                      <a:pt x="390" y="185"/>
                    </a:lnTo>
                    <a:lnTo>
                      <a:pt x="415" y="143"/>
                    </a:lnTo>
                    <a:lnTo>
                      <a:pt x="443" y="106"/>
                    </a:lnTo>
                    <a:lnTo>
                      <a:pt x="471" y="75"/>
                    </a:lnTo>
                    <a:lnTo>
                      <a:pt x="502" y="48"/>
                    </a:lnTo>
                    <a:lnTo>
                      <a:pt x="534" y="27"/>
                    </a:lnTo>
                    <a:lnTo>
                      <a:pt x="567" y="12"/>
                    </a:lnTo>
                    <a:lnTo>
                      <a:pt x="600" y="3"/>
                    </a:lnTo>
                    <a:lnTo>
                      <a:pt x="634" y="0"/>
                    </a:lnTo>
                    <a:close/>
                  </a:path>
                </a:pathLst>
              </a:custGeom>
              <a:solidFill>
                <a:srgbClr val="E6AF2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115">
                <a:extLst>
                  <a:ext uri="{FF2B5EF4-FFF2-40B4-BE49-F238E27FC236}">
                    <a16:creationId xmlns:a16="http://schemas.microsoft.com/office/drawing/2014/main" id="{295F4948-6631-20D8-E19E-399067DDDD04}"/>
                  </a:ext>
                </a:extLst>
              </p:cNvPr>
              <p:cNvSpPr>
                <a:spLocks/>
              </p:cNvSpPr>
              <p:nvPr/>
            </p:nvSpPr>
            <p:spPr bwMode="auto">
              <a:xfrm>
                <a:off x="2968625" y="2959100"/>
                <a:ext cx="55563" cy="57150"/>
              </a:xfrm>
              <a:custGeom>
                <a:avLst/>
                <a:gdLst>
                  <a:gd name="T0" fmla="*/ 8 w 431"/>
                  <a:gd name="T1" fmla="*/ 0 h 427"/>
                  <a:gd name="T2" fmla="*/ 10 w 431"/>
                  <a:gd name="T3" fmla="*/ 0 h 427"/>
                  <a:gd name="T4" fmla="*/ 321 w 431"/>
                  <a:gd name="T5" fmla="*/ 126 h 427"/>
                  <a:gd name="T6" fmla="*/ 324 w 431"/>
                  <a:gd name="T7" fmla="*/ 128 h 427"/>
                  <a:gd name="T8" fmla="*/ 326 w 431"/>
                  <a:gd name="T9" fmla="*/ 130 h 427"/>
                  <a:gd name="T10" fmla="*/ 326 w 431"/>
                  <a:gd name="T11" fmla="*/ 132 h 427"/>
                  <a:gd name="T12" fmla="*/ 326 w 431"/>
                  <a:gd name="T13" fmla="*/ 135 h 427"/>
                  <a:gd name="T14" fmla="*/ 323 w 431"/>
                  <a:gd name="T15" fmla="*/ 137 h 427"/>
                  <a:gd name="T16" fmla="*/ 321 w 431"/>
                  <a:gd name="T17" fmla="*/ 139 h 427"/>
                  <a:gd name="T18" fmla="*/ 245 w 431"/>
                  <a:gd name="T19" fmla="*/ 169 h 427"/>
                  <a:gd name="T20" fmla="*/ 429 w 431"/>
                  <a:gd name="T21" fmla="*/ 353 h 427"/>
                  <a:gd name="T22" fmla="*/ 430 w 431"/>
                  <a:gd name="T23" fmla="*/ 355 h 427"/>
                  <a:gd name="T24" fmla="*/ 431 w 431"/>
                  <a:gd name="T25" fmla="*/ 357 h 427"/>
                  <a:gd name="T26" fmla="*/ 430 w 431"/>
                  <a:gd name="T27" fmla="*/ 359 h 427"/>
                  <a:gd name="T28" fmla="*/ 429 w 431"/>
                  <a:gd name="T29" fmla="*/ 361 h 427"/>
                  <a:gd name="T30" fmla="*/ 365 w 431"/>
                  <a:gd name="T31" fmla="*/ 425 h 427"/>
                  <a:gd name="T32" fmla="*/ 362 w 431"/>
                  <a:gd name="T33" fmla="*/ 427 h 427"/>
                  <a:gd name="T34" fmla="*/ 360 w 431"/>
                  <a:gd name="T35" fmla="*/ 427 h 427"/>
                  <a:gd name="T36" fmla="*/ 357 w 431"/>
                  <a:gd name="T37" fmla="*/ 427 h 427"/>
                  <a:gd name="T38" fmla="*/ 355 w 431"/>
                  <a:gd name="T39" fmla="*/ 425 h 427"/>
                  <a:gd name="T40" fmla="*/ 172 w 431"/>
                  <a:gd name="T41" fmla="*/ 243 h 427"/>
                  <a:gd name="T42" fmla="*/ 140 w 431"/>
                  <a:gd name="T43" fmla="*/ 319 h 427"/>
                  <a:gd name="T44" fmla="*/ 139 w 431"/>
                  <a:gd name="T45" fmla="*/ 321 h 427"/>
                  <a:gd name="T46" fmla="*/ 137 w 431"/>
                  <a:gd name="T47" fmla="*/ 323 h 427"/>
                  <a:gd name="T48" fmla="*/ 135 w 431"/>
                  <a:gd name="T49" fmla="*/ 324 h 427"/>
                  <a:gd name="T50" fmla="*/ 132 w 431"/>
                  <a:gd name="T51" fmla="*/ 323 h 427"/>
                  <a:gd name="T52" fmla="*/ 129 w 431"/>
                  <a:gd name="T53" fmla="*/ 321 h 427"/>
                  <a:gd name="T54" fmla="*/ 128 w 431"/>
                  <a:gd name="T55" fmla="*/ 319 h 427"/>
                  <a:gd name="T56" fmla="*/ 2 w 431"/>
                  <a:gd name="T57" fmla="*/ 8 h 427"/>
                  <a:gd name="T58" fmla="*/ 0 w 431"/>
                  <a:gd name="T59" fmla="*/ 6 h 427"/>
                  <a:gd name="T60" fmla="*/ 2 w 431"/>
                  <a:gd name="T61" fmla="*/ 4 h 427"/>
                  <a:gd name="T62" fmla="*/ 3 w 431"/>
                  <a:gd name="T63" fmla="*/ 2 h 427"/>
                  <a:gd name="T64" fmla="*/ 5 w 431"/>
                  <a:gd name="T65" fmla="*/ 0 h 427"/>
                  <a:gd name="T66" fmla="*/ 8 w 431"/>
                  <a:gd name="T6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1" h="427">
                    <a:moveTo>
                      <a:pt x="8" y="0"/>
                    </a:moveTo>
                    <a:lnTo>
                      <a:pt x="10" y="0"/>
                    </a:lnTo>
                    <a:lnTo>
                      <a:pt x="321" y="126"/>
                    </a:lnTo>
                    <a:lnTo>
                      <a:pt x="324" y="128"/>
                    </a:lnTo>
                    <a:lnTo>
                      <a:pt x="326" y="130"/>
                    </a:lnTo>
                    <a:lnTo>
                      <a:pt x="326" y="132"/>
                    </a:lnTo>
                    <a:lnTo>
                      <a:pt x="326" y="135"/>
                    </a:lnTo>
                    <a:lnTo>
                      <a:pt x="323" y="137"/>
                    </a:lnTo>
                    <a:lnTo>
                      <a:pt x="321" y="139"/>
                    </a:lnTo>
                    <a:lnTo>
                      <a:pt x="245" y="169"/>
                    </a:lnTo>
                    <a:lnTo>
                      <a:pt x="429" y="353"/>
                    </a:lnTo>
                    <a:lnTo>
                      <a:pt x="430" y="355"/>
                    </a:lnTo>
                    <a:lnTo>
                      <a:pt x="431" y="357"/>
                    </a:lnTo>
                    <a:lnTo>
                      <a:pt x="430" y="359"/>
                    </a:lnTo>
                    <a:lnTo>
                      <a:pt x="429" y="361"/>
                    </a:lnTo>
                    <a:lnTo>
                      <a:pt x="365" y="425"/>
                    </a:lnTo>
                    <a:lnTo>
                      <a:pt x="362" y="427"/>
                    </a:lnTo>
                    <a:lnTo>
                      <a:pt x="360" y="427"/>
                    </a:lnTo>
                    <a:lnTo>
                      <a:pt x="357" y="427"/>
                    </a:lnTo>
                    <a:lnTo>
                      <a:pt x="355" y="425"/>
                    </a:lnTo>
                    <a:lnTo>
                      <a:pt x="172" y="243"/>
                    </a:lnTo>
                    <a:lnTo>
                      <a:pt x="140" y="319"/>
                    </a:lnTo>
                    <a:lnTo>
                      <a:pt x="139" y="321"/>
                    </a:lnTo>
                    <a:lnTo>
                      <a:pt x="137" y="323"/>
                    </a:lnTo>
                    <a:lnTo>
                      <a:pt x="135" y="324"/>
                    </a:lnTo>
                    <a:lnTo>
                      <a:pt x="132" y="323"/>
                    </a:lnTo>
                    <a:lnTo>
                      <a:pt x="129" y="321"/>
                    </a:lnTo>
                    <a:lnTo>
                      <a:pt x="128" y="319"/>
                    </a:lnTo>
                    <a:lnTo>
                      <a:pt x="2" y="8"/>
                    </a:lnTo>
                    <a:lnTo>
                      <a:pt x="0" y="6"/>
                    </a:lnTo>
                    <a:lnTo>
                      <a:pt x="2" y="4"/>
                    </a:lnTo>
                    <a:lnTo>
                      <a:pt x="3" y="2"/>
                    </a:lnTo>
                    <a:lnTo>
                      <a:pt x="5" y="0"/>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nvGrpSpPr>
          <p:cNvPr id="30" name="Group 29">
            <a:extLst>
              <a:ext uri="{FF2B5EF4-FFF2-40B4-BE49-F238E27FC236}">
                <a16:creationId xmlns:a16="http://schemas.microsoft.com/office/drawing/2014/main" id="{3A32CC13-A429-5B6C-8380-2E356729B1E4}"/>
              </a:ext>
            </a:extLst>
          </p:cNvPr>
          <p:cNvGrpSpPr/>
          <p:nvPr/>
        </p:nvGrpSpPr>
        <p:grpSpPr>
          <a:xfrm>
            <a:off x="7975032" y="1407606"/>
            <a:ext cx="1747898" cy="3654065"/>
            <a:chOff x="9932441" y="1452932"/>
            <a:chExt cx="1747898" cy="3163157"/>
          </a:xfrm>
        </p:grpSpPr>
        <p:cxnSp>
          <p:nvCxnSpPr>
            <p:cNvPr id="31" name="Straight Connector 30">
              <a:extLst>
                <a:ext uri="{FF2B5EF4-FFF2-40B4-BE49-F238E27FC236}">
                  <a16:creationId xmlns:a16="http://schemas.microsoft.com/office/drawing/2014/main" id="{C4C24223-6B34-477F-CCEB-A0FB61131A5E}"/>
                </a:ext>
              </a:extLst>
            </p:cNvPr>
            <p:cNvCxnSpPr>
              <a:cxnSpLocks/>
            </p:cNvCxnSpPr>
            <p:nvPr/>
          </p:nvCxnSpPr>
          <p:spPr>
            <a:xfrm>
              <a:off x="10246482" y="2277469"/>
              <a:ext cx="856034"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2" name="Inhaltsplatzhalter 4">
              <a:extLst>
                <a:ext uri="{FF2B5EF4-FFF2-40B4-BE49-F238E27FC236}">
                  <a16:creationId xmlns:a16="http://schemas.microsoft.com/office/drawing/2014/main" id="{8283E364-2BBC-14EC-427E-1EC4E074CF37}"/>
                </a:ext>
              </a:extLst>
            </p:cNvPr>
            <p:cNvSpPr txBox="1">
              <a:spLocks/>
            </p:cNvSpPr>
            <p:nvPr/>
          </p:nvSpPr>
          <p:spPr>
            <a:xfrm>
              <a:off x="9932441" y="2391415"/>
              <a:ext cx="1747898" cy="222467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800" b="1" i="0" u="none" strike="noStrike" kern="1200" cap="none" spc="0" normalizeH="0" baseline="0" noProof="0" dirty="0">
                  <a:ln>
                    <a:noFill/>
                  </a:ln>
                  <a:solidFill>
                    <a:prstClr val="black"/>
                  </a:solidFill>
                  <a:effectLst/>
                  <a:uLnTx/>
                  <a:uFillTx/>
                  <a:latin typeface="Times New Roman"/>
                  <a:cs typeface="Times New Roman"/>
                </a:rPr>
                <a:t>Fleet Engagement</a:t>
              </a:r>
              <a:endParaRPr lang="en-US" sz="1800" b="1" i="0" u="none" strike="noStrike" kern="1200" cap="none" spc="0" normalizeH="0" baseline="0" noProof="0">
                <a:ln>
                  <a:noFill/>
                </a:ln>
                <a:solidFill>
                  <a:prstClr val="black"/>
                </a:solidFill>
                <a:effectLst/>
                <a:uLnTx/>
                <a:uFillTx/>
                <a:latin typeface="Times New Roman"/>
                <a:cs typeface="Times New Roman"/>
              </a:endParaRPr>
            </a:p>
            <a:p>
              <a:pPr marL="0" marR="0" lvl="7" indent="0" algn="l" defTabSz="91412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Times New Roman"/>
                  <a:cs typeface="Times New Roman"/>
                </a:rPr>
                <a:t>Navy College Fleet Engagement Teams in CONUS to serve as the education advisor to Navy Installation Commanding Officers and Officers-in-Charge of Navy Activities and Units.</a:t>
              </a:r>
              <a:endParaRPr lang="en-US" sz="1400" b="0" i="0" u="none" strike="noStrike" kern="1200" cap="none" spc="0" normalizeH="0" baseline="0" noProof="0" dirty="0">
                <a:ln>
                  <a:noFill/>
                </a:ln>
                <a:solidFill>
                  <a:prstClr val="black"/>
                </a:solidFill>
                <a:effectLst/>
                <a:uLnTx/>
                <a:uFillTx/>
                <a:latin typeface="Times New Roman"/>
                <a:cs typeface="Times New Roman"/>
              </a:endParaRPr>
            </a:p>
          </p:txBody>
        </p:sp>
        <p:grpSp>
          <p:nvGrpSpPr>
            <p:cNvPr id="33" name="Group 32">
              <a:extLst>
                <a:ext uri="{FF2B5EF4-FFF2-40B4-BE49-F238E27FC236}">
                  <a16:creationId xmlns:a16="http://schemas.microsoft.com/office/drawing/2014/main" id="{F51767A1-EEB5-B21E-1DBB-4FD76F20AD32}"/>
                </a:ext>
              </a:extLst>
            </p:cNvPr>
            <p:cNvGrpSpPr/>
            <p:nvPr/>
          </p:nvGrpSpPr>
          <p:grpSpPr>
            <a:xfrm>
              <a:off x="10293543" y="1452932"/>
              <a:ext cx="761913" cy="601172"/>
              <a:chOff x="10293543" y="1452932"/>
              <a:chExt cx="761913" cy="601172"/>
            </a:xfrm>
          </p:grpSpPr>
          <p:grpSp>
            <p:nvGrpSpPr>
              <p:cNvPr id="34" name="Group 33">
                <a:extLst>
                  <a:ext uri="{FF2B5EF4-FFF2-40B4-BE49-F238E27FC236}">
                    <a16:creationId xmlns:a16="http://schemas.microsoft.com/office/drawing/2014/main" id="{96D17462-249D-7207-C1C1-B5F2FAD9BB16}"/>
                  </a:ext>
                </a:extLst>
              </p:cNvPr>
              <p:cNvGrpSpPr/>
              <p:nvPr/>
            </p:nvGrpSpPr>
            <p:grpSpPr>
              <a:xfrm>
                <a:off x="10293543" y="1452932"/>
                <a:ext cx="761913" cy="601172"/>
                <a:chOff x="10314803" y="1357659"/>
                <a:chExt cx="761913" cy="601172"/>
              </a:xfrm>
            </p:grpSpPr>
            <p:sp>
              <p:nvSpPr>
                <p:cNvPr id="38" name="Freeform 63">
                  <a:extLst>
                    <a:ext uri="{FF2B5EF4-FFF2-40B4-BE49-F238E27FC236}">
                      <a16:creationId xmlns:a16="http://schemas.microsoft.com/office/drawing/2014/main" id="{D9A5A12B-B38E-00A4-E58D-D8BD3B006F1C}"/>
                    </a:ext>
                  </a:extLst>
                </p:cNvPr>
                <p:cNvSpPr>
                  <a:spLocks/>
                </p:cNvSpPr>
                <p:nvPr/>
              </p:nvSpPr>
              <p:spPr bwMode="auto">
                <a:xfrm>
                  <a:off x="10314803" y="1357659"/>
                  <a:ext cx="761913" cy="601172"/>
                </a:xfrm>
                <a:custGeom>
                  <a:avLst/>
                  <a:gdLst>
                    <a:gd name="connsiteX0" fmla="*/ 768169 w 1128712"/>
                    <a:gd name="connsiteY0" fmla="*/ 814388 h 890588"/>
                    <a:gd name="connsiteX1" fmla="*/ 780577 w 1128712"/>
                    <a:gd name="connsiteY1" fmla="*/ 815357 h 890588"/>
                    <a:gd name="connsiteX2" fmla="*/ 792348 w 1128712"/>
                    <a:gd name="connsiteY2" fmla="*/ 817940 h 890588"/>
                    <a:gd name="connsiteX3" fmla="*/ 803483 w 1128712"/>
                    <a:gd name="connsiteY3" fmla="*/ 821492 h 890588"/>
                    <a:gd name="connsiteX4" fmla="*/ 813664 w 1128712"/>
                    <a:gd name="connsiteY4" fmla="*/ 825366 h 890588"/>
                    <a:gd name="connsiteX5" fmla="*/ 822890 w 1128712"/>
                    <a:gd name="connsiteY5" fmla="*/ 829886 h 890588"/>
                    <a:gd name="connsiteX6" fmla="*/ 830843 w 1128712"/>
                    <a:gd name="connsiteY6" fmla="*/ 835375 h 890588"/>
                    <a:gd name="connsiteX7" fmla="*/ 837842 w 1128712"/>
                    <a:gd name="connsiteY7" fmla="*/ 840219 h 890588"/>
                    <a:gd name="connsiteX8" fmla="*/ 843887 w 1128712"/>
                    <a:gd name="connsiteY8" fmla="*/ 845062 h 890588"/>
                    <a:gd name="connsiteX9" fmla="*/ 848659 w 1128712"/>
                    <a:gd name="connsiteY9" fmla="*/ 849582 h 890588"/>
                    <a:gd name="connsiteX10" fmla="*/ 852159 w 1128712"/>
                    <a:gd name="connsiteY10" fmla="*/ 853457 h 890588"/>
                    <a:gd name="connsiteX11" fmla="*/ 855022 w 1128712"/>
                    <a:gd name="connsiteY11" fmla="*/ 856363 h 890588"/>
                    <a:gd name="connsiteX12" fmla="*/ 856931 w 1128712"/>
                    <a:gd name="connsiteY12" fmla="*/ 858623 h 890588"/>
                    <a:gd name="connsiteX13" fmla="*/ 857249 w 1128712"/>
                    <a:gd name="connsiteY13" fmla="*/ 859269 h 890588"/>
                    <a:gd name="connsiteX14" fmla="*/ 856613 w 1128712"/>
                    <a:gd name="connsiteY14" fmla="*/ 859914 h 890588"/>
                    <a:gd name="connsiteX15" fmla="*/ 854704 w 1128712"/>
                    <a:gd name="connsiteY15" fmla="*/ 861852 h 890588"/>
                    <a:gd name="connsiteX16" fmla="*/ 851841 w 1128712"/>
                    <a:gd name="connsiteY16" fmla="*/ 864112 h 890588"/>
                    <a:gd name="connsiteX17" fmla="*/ 848023 w 1128712"/>
                    <a:gd name="connsiteY17" fmla="*/ 867664 h 890588"/>
                    <a:gd name="connsiteX18" fmla="*/ 842933 w 1128712"/>
                    <a:gd name="connsiteY18" fmla="*/ 871538 h 890588"/>
                    <a:gd name="connsiteX19" fmla="*/ 836888 w 1128712"/>
                    <a:gd name="connsiteY19" fmla="*/ 875413 h 890588"/>
                    <a:gd name="connsiteX20" fmla="*/ 830207 w 1128712"/>
                    <a:gd name="connsiteY20" fmla="*/ 879287 h 890588"/>
                    <a:gd name="connsiteX21" fmla="*/ 822572 w 1128712"/>
                    <a:gd name="connsiteY21" fmla="*/ 882839 h 890588"/>
                    <a:gd name="connsiteX22" fmla="*/ 813664 w 1128712"/>
                    <a:gd name="connsiteY22" fmla="*/ 886068 h 890588"/>
                    <a:gd name="connsiteX23" fmla="*/ 804756 w 1128712"/>
                    <a:gd name="connsiteY23" fmla="*/ 888651 h 890588"/>
                    <a:gd name="connsiteX24" fmla="*/ 794575 w 1128712"/>
                    <a:gd name="connsiteY24" fmla="*/ 890265 h 890588"/>
                    <a:gd name="connsiteX25" fmla="*/ 784076 w 1128712"/>
                    <a:gd name="connsiteY25" fmla="*/ 890588 h 890588"/>
                    <a:gd name="connsiteX26" fmla="*/ 772623 w 1128712"/>
                    <a:gd name="connsiteY26" fmla="*/ 889942 h 890588"/>
                    <a:gd name="connsiteX27" fmla="*/ 760852 w 1128712"/>
                    <a:gd name="connsiteY27" fmla="*/ 887036 h 890588"/>
                    <a:gd name="connsiteX28" fmla="*/ 750353 w 1128712"/>
                    <a:gd name="connsiteY28" fmla="*/ 883808 h 890588"/>
                    <a:gd name="connsiteX29" fmla="*/ 740491 w 1128712"/>
                    <a:gd name="connsiteY29" fmla="*/ 879287 h 890588"/>
                    <a:gd name="connsiteX30" fmla="*/ 732219 w 1128712"/>
                    <a:gd name="connsiteY30" fmla="*/ 873798 h 890588"/>
                    <a:gd name="connsiteX31" fmla="*/ 724266 w 1128712"/>
                    <a:gd name="connsiteY31" fmla="*/ 868309 h 890588"/>
                    <a:gd name="connsiteX32" fmla="*/ 718221 w 1128712"/>
                    <a:gd name="connsiteY32" fmla="*/ 862497 h 890588"/>
                    <a:gd name="connsiteX33" fmla="*/ 712495 w 1128712"/>
                    <a:gd name="connsiteY33" fmla="*/ 857331 h 890588"/>
                    <a:gd name="connsiteX34" fmla="*/ 708359 w 1128712"/>
                    <a:gd name="connsiteY34" fmla="*/ 851842 h 890588"/>
                    <a:gd name="connsiteX35" fmla="*/ 704859 w 1128712"/>
                    <a:gd name="connsiteY35" fmla="*/ 847322 h 890588"/>
                    <a:gd name="connsiteX36" fmla="*/ 702314 w 1128712"/>
                    <a:gd name="connsiteY36" fmla="*/ 844093 h 890588"/>
                    <a:gd name="connsiteX37" fmla="*/ 701041 w 1128712"/>
                    <a:gd name="connsiteY37" fmla="*/ 841833 h 890588"/>
                    <a:gd name="connsiteX38" fmla="*/ 700087 w 1128712"/>
                    <a:gd name="connsiteY38" fmla="*/ 840864 h 890588"/>
                    <a:gd name="connsiteX39" fmla="*/ 701041 w 1128712"/>
                    <a:gd name="connsiteY39" fmla="*/ 840219 h 890588"/>
                    <a:gd name="connsiteX40" fmla="*/ 702632 w 1128712"/>
                    <a:gd name="connsiteY40" fmla="*/ 838281 h 890588"/>
                    <a:gd name="connsiteX41" fmla="*/ 705814 w 1128712"/>
                    <a:gd name="connsiteY41" fmla="*/ 836021 h 890588"/>
                    <a:gd name="connsiteX42" fmla="*/ 709631 w 1128712"/>
                    <a:gd name="connsiteY42" fmla="*/ 832469 h 890588"/>
                    <a:gd name="connsiteX43" fmla="*/ 715040 w 1128712"/>
                    <a:gd name="connsiteY43" fmla="*/ 828918 h 890588"/>
                    <a:gd name="connsiteX44" fmla="*/ 721084 w 1128712"/>
                    <a:gd name="connsiteY44" fmla="*/ 825043 h 890588"/>
                    <a:gd name="connsiteX45" fmla="*/ 728720 w 1128712"/>
                    <a:gd name="connsiteY45" fmla="*/ 821814 h 890588"/>
                    <a:gd name="connsiteX46" fmla="*/ 736991 w 1128712"/>
                    <a:gd name="connsiteY46" fmla="*/ 818586 h 890588"/>
                    <a:gd name="connsiteX47" fmla="*/ 746536 w 1128712"/>
                    <a:gd name="connsiteY47" fmla="*/ 816003 h 890588"/>
                    <a:gd name="connsiteX48" fmla="*/ 756716 w 1128712"/>
                    <a:gd name="connsiteY48" fmla="*/ 814711 h 890588"/>
                    <a:gd name="connsiteX49" fmla="*/ 361041 w 1128712"/>
                    <a:gd name="connsiteY49" fmla="*/ 814388 h 890588"/>
                    <a:gd name="connsiteX50" fmla="*/ 372199 w 1128712"/>
                    <a:gd name="connsiteY50" fmla="*/ 814710 h 890588"/>
                    <a:gd name="connsiteX51" fmla="*/ 382719 w 1128712"/>
                    <a:gd name="connsiteY51" fmla="*/ 816317 h 890588"/>
                    <a:gd name="connsiteX52" fmla="*/ 392282 w 1128712"/>
                    <a:gd name="connsiteY52" fmla="*/ 818889 h 890588"/>
                    <a:gd name="connsiteX53" fmla="*/ 400252 w 1128712"/>
                    <a:gd name="connsiteY53" fmla="*/ 822105 h 890588"/>
                    <a:gd name="connsiteX54" fmla="*/ 407584 w 1128712"/>
                    <a:gd name="connsiteY54" fmla="*/ 825320 h 890588"/>
                    <a:gd name="connsiteX55" fmla="*/ 413960 w 1128712"/>
                    <a:gd name="connsiteY55" fmla="*/ 829178 h 890588"/>
                    <a:gd name="connsiteX56" fmla="*/ 419379 w 1128712"/>
                    <a:gd name="connsiteY56" fmla="*/ 832715 h 890588"/>
                    <a:gd name="connsiteX57" fmla="*/ 423523 w 1128712"/>
                    <a:gd name="connsiteY57" fmla="*/ 835930 h 890588"/>
                    <a:gd name="connsiteX58" fmla="*/ 426392 w 1128712"/>
                    <a:gd name="connsiteY58" fmla="*/ 838502 h 890588"/>
                    <a:gd name="connsiteX59" fmla="*/ 427986 w 1128712"/>
                    <a:gd name="connsiteY59" fmla="*/ 840431 h 890588"/>
                    <a:gd name="connsiteX60" fmla="*/ 428624 w 1128712"/>
                    <a:gd name="connsiteY60" fmla="*/ 841074 h 890588"/>
                    <a:gd name="connsiteX61" fmla="*/ 427986 w 1128712"/>
                    <a:gd name="connsiteY61" fmla="*/ 841717 h 890588"/>
                    <a:gd name="connsiteX62" fmla="*/ 426711 w 1128712"/>
                    <a:gd name="connsiteY62" fmla="*/ 844289 h 890588"/>
                    <a:gd name="connsiteX63" fmla="*/ 424161 w 1128712"/>
                    <a:gd name="connsiteY63" fmla="*/ 847505 h 890588"/>
                    <a:gd name="connsiteX64" fmla="*/ 420973 w 1128712"/>
                    <a:gd name="connsiteY64" fmla="*/ 851684 h 890588"/>
                    <a:gd name="connsiteX65" fmla="*/ 416510 w 1128712"/>
                    <a:gd name="connsiteY65" fmla="*/ 857150 h 890588"/>
                    <a:gd name="connsiteX66" fmla="*/ 410772 w 1128712"/>
                    <a:gd name="connsiteY66" fmla="*/ 862616 h 890588"/>
                    <a:gd name="connsiteX67" fmla="*/ 404396 w 1128712"/>
                    <a:gd name="connsiteY67" fmla="*/ 868082 h 890588"/>
                    <a:gd name="connsiteX68" fmla="*/ 397064 w 1128712"/>
                    <a:gd name="connsiteY68" fmla="*/ 873548 h 890588"/>
                    <a:gd name="connsiteX69" fmla="*/ 388457 w 1128712"/>
                    <a:gd name="connsiteY69" fmla="*/ 878692 h 890588"/>
                    <a:gd name="connsiteX70" fmla="*/ 378574 w 1128712"/>
                    <a:gd name="connsiteY70" fmla="*/ 883193 h 890588"/>
                    <a:gd name="connsiteX71" fmla="*/ 368054 w 1128712"/>
                    <a:gd name="connsiteY71" fmla="*/ 887051 h 890588"/>
                    <a:gd name="connsiteX72" fmla="*/ 355941 w 1128712"/>
                    <a:gd name="connsiteY72" fmla="*/ 889624 h 890588"/>
                    <a:gd name="connsiteX73" fmla="*/ 344783 w 1128712"/>
                    <a:gd name="connsiteY73" fmla="*/ 890588 h 890588"/>
                    <a:gd name="connsiteX74" fmla="*/ 334263 w 1128712"/>
                    <a:gd name="connsiteY74" fmla="*/ 889945 h 890588"/>
                    <a:gd name="connsiteX75" fmla="*/ 324062 w 1128712"/>
                    <a:gd name="connsiteY75" fmla="*/ 888659 h 890588"/>
                    <a:gd name="connsiteX76" fmla="*/ 314817 w 1128712"/>
                    <a:gd name="connsiteY76" fmla="*/ 885765 h 890588"/>
                    <a:gd name="connsiteX77" fmla="*/ 306529 w 1128712"/>
                    <a:gd name="connsiteY77" fmla="*/ 882550 h 890588"/>
                    <a:gd name="connsiteX78" fmla="*/ 298878 w 1128712"/>
                    <a:gd name="connsiteY78" fmla="*/ 879335 h 890588"/>
                    <a:gd name="connsiteX79" fmla="*/ 291864 w 1128712"/>
                    <a:gd name="connsiteY79" fmla="*/ 875155 h 890588"/>
                    <a:gd name="connsiteX80" fmla="*/ 285807 w 1128712"/>
                    <a:gd name="connsiteY80" fmla="*/ 871297 h 890588"/>
                    <a:gd name="connsiteX81" fmla="*/ 281026 w 1128712"/>
                    <a:gd name="connsiteY81" fmla="*/ 867439 h 890588"/>
                    <a:gd name="connsiteX82" fmla="*/ 276563 w 1128712"/>
                    <a:gd name="connsiteY82" fmla="*/ 864224 h 890588"/>
                    <a:gd name="connsiteX83" fmla="*/ 273694 w 1128712"/>
                    <a:gd name="connsiteY83" fmla="*/ 861651 h 890588"/>
                    <a:gd name="connsiteX84" fmla="*/ 272100 w 1128712"/>
                    <a:gd name="connsiteY84" fmla="*/ 859722 h 890588"/>
                    <a:gd name="connsiteX85" fmla="*/ 271462 w 1128712"/>
                    <a:gd name="connsiteY85" fmla="*/ 859079 h 890588"/>
                    <a:gd name="connsiteX86" fmla="*/ 272100 w 1128712"/>
                    <a:gd name="connsiteY86" fmla="*/ 858436 h 890588"/>
                    <a:gd name="connsiteX87" fmla="*/ 273694 w 1128712"/>
                    <a:gd name="connsiteY87" fmla="*/ 856507 h 890588"/>
                    <a:gd name="connsiteX88" fmla="*/ 276244 w 1128712"/>
                    <a:gd name="connsiteY88" fmla="*/ 853613 h 890588"/>
                    <a:gd name="connsiteX89" fmla="*/ 280069 w 1128712"/>
                    <a:gd name="connsiteY89" fmla="*/ 849755 h 890588"/>
                    <a:gd name="connsiteX90" fmla="*/ 285170 w 1128712"/>
                    <a:gd name="connsiteY90" fmla="*/ 845254 h 890588"/>
                    <a:gd name="connsiteX91" fmla="*/ 290908 w 1128712"/>
                    <a:gd name="connsiteY91" fmla="*/ 840431 h 890588"/>
                    <a:gd name="connsiteX92" fmla="*/ 297921 w 1128712"/>
                    <a:gd name="connsiteY92" fmla="*/ 835287 h 890588"/>
                    <a:gd name="connsiteX93" fmla="*/ 306210 w 1128712"/>
                    <a:gd name="connsiteY93" fmla="*/ 830143 h 890588"/>
                    <a:gd name="connsiteX94" fmla="*/ 314817 w 1128712"/>
                    <a:gd name="connsiteY94" fmla="*/ 825320 h 890588"/>
                    <a:gd name="connsiteX95" fmla="*/ 325018 w 1128712"/>
                    <a:gd name="connsiteY95" fmla="*/ 821140 h 890588"/>
                    <a:gd name="connsiteX96" fmla="*/ 336495 w 1128712"/>
                    <a:gd name="connsiteY96" fmla="*/ 817925 h 890588"/>
                    <a:gd name="connsiteX97" fmla="*/ 348608 w 1128712"/>
                    <a:gd name="connsiteY97" fmla="*/ 815353 h 890588"/>
                    <a:gd name="connsiteX98" fmla="*/ 892316 w 1128712"/>
                    <a:gd name="connsiteY98" fmla="*/ 757238 h 890588"/>
                    <a:gd name="connsiteX99" fmla="*/ 905092 w 1128712"/>
                    <a:gd name="connsiteY99" fmla="*/ 758187 h 890588"/>
                    <a:gd name="connsiteX100" fmla="*/ 916591 w 1128712"/>
                    <a:gd name="connsiteY100" fmla="*/ 760399 h 890588"/>
                    <a:gd name="connsiteX101" fmla="*/ 927132 w 1128712"/>
                    <a:gd name="connsiteY101" fmla="*/ 762928 h 890588"/>
                    <a:gd name="connsiteX102" fmla="*/ 936714 w 1128712"/>
                    <a:gd name="connsiteY102" fmla="*/ 766722 h 890588"/>
                    <a:gd name="connsiteX103" fmla="*/ 945339 w 1128712"/>
                    <a:gd name="connsiteY103" fmla="*/ 770515 h 890588"/>
                    <a:gd name="connsiteX104" fmla="*/ 953005 w 1128712"/>
                    <a:gd name="connsiteY104" fmla="*/ 774625 h 890588"/>
                    <a:gd name="connsiteX105" fmla="*/ 959393 w 1128712"/>
                    <a:gd name="connsiteY105" fmla="*/ 778735 h 890588"/>
                    <a:gd name="connsiteX106" fmla="*/ 964823 w 1128712"/>
                    <a:gd name="connsiteY106" fmla="*/ 782528 h 890588"/>
                    <a:gd name="connsiteX107" fmla="*/ 968975 w 1128712"/>
                    <a:gd name="connsiteY107" fmla="*/ 785689 h 890588"/>
                    <a:gd name="connsiteX108" fmla="*/ 972170 w 1128712"/>
                    <a:gd name="connsiteY108" fmla="*/ 788535 h 890588"/>
                    <a:gd name="connsiteX109" fmla="*/ 974086 w 1128712"/>
                    <a:gd name="connsiteY109" fmla="*/ 790115 h 890588"/>
                    <a:gd name="connsiteX110" fmla="*/ 974725 w 1128712"/>
                    <a:gd name="connsiteY110" fmla="*/ 791064 h 890588"/>
                    <a:gd name="connsiteX111" fmla="*/ 974086 w 1128712"/>
                    <a:gd name="connsiteY111" fmla="*/ 791696 h 890588"/>
                    <a:gd name="connsiteX112" fmla="*/ 972489 w 1128712"/>
                    <a:gd name="connsiteY112" fmla="*/ 793593 h 890588"/>
                    <a:gd name="connsiteX113" fmla="*/ 970253 w 1128712"/>
                    <a:gd name="connsiteY113" fmla="*/ 796438 h 890588"/>
                    <a:gd name="connsiteX114" fmla="*/ 966101 w 1128712"/>
                    <a:gd name="connsiteY114" fmla="*/ 800231 h 890588"/>
                    <a:gd name="connsiteX115" fmla="*/ 961948 w 1128712"/>
                    <a:gd name="connsiteY115" fmla="*/ 804341 h 890588"/>
                    <a:gd name="connsiteX116" fmla="*/ 956518 w 1128712"/>
                    <a:gd name="connsiteY116" fmla="*/ 809083 h 890588"/>
                    <a:gd name="connsiteX117" fmla="*/ 950130 w 1128712"/>
                    <a:gd name="connsiteY117" fmla="*/ 813508 h 890588"/>
                    <a:gd name="connsiteX118" fmla="*/ 942783 w 1128712"/>
                    <a:gd name="connsiteY118" fmla="*/ 817934 h 890588"/>
                    <a:gd name="connsiteX119" fmla="*/ 934479 w 1128712"/>
                    <a:gd name="connsiteY119" fmla="*/ 822044 h 890588"/>
                    <a:gd name="connsiteX120" fmla="*/ 925854 w 1128712"/>
                    <a:gd name="connsiteY120" fmla="*/ 825837 h 890588"/>
                    <a:gd name="connsiteX121" fmla="*/ 915952 w 1128712"/>
                    <a:gd name="connsiteY121" fmla="*/ 828366 h 890588"/>
                    <a:gd name="connsiteX122" fmla="*/ 905412 w 1128712"/>
                    <a:gd name="connsiteY122" fmla="*/ 829631 h 890588"/>
                    <a:gd name="connsiteX123" fmla="*/ 894232 w 1128712"/>
                    <a:gd name="connsiteY123" fmla="*/ 830263 h 890588"/>
                    <a:gd name="connsiteX124" fmla="*/ 882094 w 1128712"/>
                    <a:gd name="connsiteY124" fmla="*/ 828999 h 890588"/>
                    <a:gd name="connsiteX125" fmla="*/ 870915 w 1128712"/>
                    <a:gd name="connsiteY125" fmla="*/ 827102 h 890588"/>
                    <a:gd name="connsiteX126" fmla="*/ 860693 w 1128712"/>
                    <a:gd name="connsiteY126" fmla="*/ 823624 h 890588"/>
                    <a:gd name="connsiteX127" fmla="*/ 851430 w 1128712"/>
                    <a:gd name="connsiteY127" fmla="*/ 819515 h 890588"/>
                    <a:gd name="connsiteX128" fmla="*/ 843445 w 1128712"/>
                    <a:gd name="connsiteY128" fmla="*/ 815089 h 890588"/>
                    <a:gd name="connsiteX129" fmla="*/ 836418 w 1128712"/>
                    <a:gd name="connsiteY129" fmla="*/ 810347 h 890588"/>
                    <a:gd name="connsiteX130" fmla="*/ 830029 w 1128712"/>
                    <a:gd name="connsiteY130" fmla="*/ 805605 h 890588"/>
                    <a:gd name="connsiteX131" fmla="*/ 825238 w 1128712"/>
                    <a:gd name="connsiteY131" fmla="*/ 801180 h 890588"/>
                    <a:gd name="connsiteX132" fmla="*/ 821405 w 1128712"/>
                    <a:gd name="connsiteY132" fmla="*/ 797386 h 890588"/>
                    <a:gd name="connsiteX133" fmla="*/ 818530 w 1128712"/>
                    <a:gd name="connsiteY133" fmla="*/ 794225 h 890588"/>
                    <a:gd name="connsiteX134" fmla="*/ 816614 w 1128712"/>
                    <a:gd name="connsiteY134" fmla="*/ 792328 h 890588"/>
                    <a:gd name="connsiteX135" fmla="*/ 815975 w 1128712"/>
                    <a:gd name="connsiteY135" fmla="*/ 791696 h 890588"/>
                    <a:gd name="connsiteX136" fmla="*/ 816614 w 1128712"/>
                    <a:gd name="connsiteY136" fmla="*/ 790747 h 890588"/>
                    <a:gd name="connsiteX137" fmla="*/ 818211 w 1128712"/>
                    <a:gd name="connsiteY137" fmla="*/ 788851 h 890588"/>
                    <a:gd name="connsiteX138" fmla="*/ 820447 w 1128712"/>
                    <a:gd name="connsiteY138" fmla="*/ 785689 h 890588"/>
                    <a:gd name="connsiteX139" fmla="*/ 824280 w 1128712"/>
                    <a:gd name="connsiteY139" fmla="*/ 782528 h 890588"/>
                    <a:gd name="connsiteX140" fmla="*/ 829071 w 1128712"/>
                    <a:gd name="connsiteY140" fmla="*/ 778102 h 890588"/>
                    <a:gd name="connsiteX141" fmla="*/ 835140 w 1128712"/>
                    <a:gd name="connsiteY141" fmla="*/ 773993 h 890588"/>
                    <a:gd name="connsiteX142" fmla="*/ 841528 w 1128712"/>
                    <a:gd name="connsiteY142" fmla="*/ 769567 h 890588"/>
                    <a:gd name="connsiteX143" fmla="*/ 849833 w 1128712"/>
                    <a:gd name="connsiteY143" fmla="*/ 765457 h 890588"/>
                    <a:gd name="connsiteX144" fmla="*/ 858457 w 1128712"/>
                    <a:gd name="connsiteY144" fmla="*/ 761980 h 890588"/>
                    <a:gd name="connsiteX145" fmla="*/ 868679 w 1128712"/>
                    <a:gd name="connsiteY145" fmla="*/ 759135 h 890588"/>
                    <a:gd name="connsiteX146" fmla="*/ 880178 w 1128712"/>
                    <a:gd name="connsiteY146" fmla="*/ 757554 h 890588"/>
                    <a:gd name="connsiteX147" fmla="*/ 236243 w 1128712"/>
                    <a:gd name="connsiteY147" fmla="*/ 757238 h 890588"/>
                    <a:gd name="connsiteX148" fmla="*/ 248405 w 1128712"/>
                    <a:gd name="connsiteY148" fmla="*/ 757554 h 890588"/>
                    <a:gd name="connsiteX149" fmla="*/ 259607 w 1128712"/>
                    <a:gd name="connsiteY149" fmla="*/ 759135 h 890588"/>
                    <a:gd name="connsiteX150" fmla="*/ 269849 w 1128712"/>
                    <a:gd name="connsiteY150" fmla="*/ 761980 h 890588"/>
                    <a:gd name="connsiteX151" fmla="*/ 279131 w 1128712"/>
                    <a:gd name="connsiteY151" fmla="*/ 765457 h 890588"/>
                    <a:gd name="connsiteX152" fmla="*/ 286812 w 1128712"/>
                    <a:gd name="connsiteY152" fmla="*/ 769567 h 890588"/>
                    <a:gd name="connsiteX153" fmla="*/ 293853 w 1128712"/>
                    <a:gd name="connsiteY153" fmla="*/ 773677 h 890588"/>
                    <a:gd name="connsiteX154" fmla="*/ 299615 w 1128712"/>
                    <a:gd name="connsiteY154" fmla="*/ 778102 h 890588"/>
                    <a:gd name="connsiteX155" fmla="*/ 304095 w 1128712"/>
                    <a:gd name="connsiteY155" fmla="*/ 782212 h 890588"/>
                    <a:gd name="connsiteX156" fmla="*/ 307936 w 1128712"/>
                    <a:gd name="connsiteY156" fmla="*/ 785689 h 890588"/>
                    <a:gd name="connsiteX157" fmla="*/ 310497 w 1128712"/>
                    <a:gd name="connsiteY157" fmla="*/ 788535 h 890588"/>
                    <a:gd name="connsiteX158" fmla="*/ 311777 w 1128712"/>
                    <a:gd name="connsiteY158" fmla="*/ 790747 h 890588"/>
                    <a:gd name="connsiteX159" fmla="*/ 312737 w 1128712"/>
                    <a:gd name="connsiteY159" fmla="*/ 791380 h 890588"/>
                    <a:gd name="connsiteX160" fmla="*/ 311777 w 1128712"/>
                    <a:gd name="connsiteY160" fmla="*/ 792012 h 890588"/>
                    <a:gd name="connsiteX161" fmla="*/ 310177 w 1128712"/>
                    <a:gd name="connsiteY161" fmla="*/ 793909 h 890588"/>
                    <a:gd name="connsiteX162" fmla="*/ 307296 w 1128712"/>
                    <a:gd name="connsiteY162" fmla="*/ 797070 h 890588"/>
                    <a:gd name="connsiteX163" fmla="*/ 303455 w 1128712"/>
                    <a:gd name="connsiteY163" fmla="*/ 801180 h 890588"/>
                    <a:gd name="connsiteX164" fmla="*/ 298334 w 1128712"/>
                    <a:gd name="connsiteY164" fmla="*/ 805605 h 890588"/>
                    <a:gd name="connsiteX165" fmla="*/ 292573 w 1128712"/>
                    <a:gd name="connsiteY165" fmla="*/ 810347 h 890588"/>
                    <a:gd name="connsiteX166" fmla="*/ 285532 w 1128712"/>
                    <a:gd name="connsiteY166" fmla="*/ 814773 h 890588"/>
                    <a:gd name="connsiteX167" fmla="*/ 276890 w 1128712"/>
                    <a:gd name="connsiteY167" fmla="*/ 819515 h 890588"/>
                    <a:gd name="connsiteX168" fmla="*/ 267929 w 1128712"/>
                    <a:gd name="connsiteY168" fmla="*/ 823624 h 890588"/>
                    <a:gd name="connsiteX169" fmla="*/ 257687 w 1128712"/>
                    <a:gd name="connsiteY169" fmla="*/ 826786 h 890588"/>
                    <a:gd name="connsiteX170" fmla="*/ 246805 w 1128712"/>
                    <a:gd name="connsiteY170" fmla="*/ 828999 h 890588"/>
                    <a:gd name="connsiteX171" fmla="*/ 234322 w 1128712"/>
                    <a:gd name="connsiteY171" fmla="*/ 830263 h 890588"/>
                    <a:gd name="connsiteX172" fmla="*/ 223120 w 1128712"/>
                    <a:gd name="connsiteY172" fmla="*/ 829631 h 890588"/>
                    <a:gd name="connsiteX173" fmla="*/ 212558 w 1128712"/>
                    <a:gd name="connsiteY173" fmla="*/ 828050 h 890588"/>
                    <a:gd name="connsiteX174" fmla="*/ 202956 w 1128712"/>
                    <a:gd name="connsiteY174" fmla="*/ 825205 h 890588"/>
                    <a:gd name="connsiteX175" fmla="*/ 193675 w 1128712"/>
                    <a:gd name="connsiteY175" fmla="*/ 822044 h 890588"/>
                    <a:gd name="connsiteX176" fmla="*/ 185673 w 1128712"/>
                    <a:gd name="connsiteY176" fmla="*/ 817934 h 890588"/>
                    <a:gd name="connsiteX177" fmla="*/ 178632 w 1128712"/>
                    <a:gd name="connsiteY177" fmla="*/ 813508 h 890588"/>
                    <a:gd name="connsiteX178" fmla="*/ 172230 w 1128712"/>
                    <a:gd name="connsiteY178" fmla="*/ 808767 h 890588"/>
                    <a:gd name="connsiteX179" fmla="*/ 166789 w 1128712"/>
                    <a:gd name="connsiteY179" fmla="*/ 804341 h 890588"/>
                    <a:gd name="connsiteX180" fmla="*/ 161989 w 1128712"/>
                    <a:gd name="connsiteY180" fmla="*/ 799915 h 890588"/>
                    <a:gd name="connsiteX181" fmla="*/ 158468 w 1128712"/>
                    <a:gd name="connsiteY181" fmla="*/ 796438 h 890588"/>
                    <a:gd name="connsiteX182" fmla="*/ 155907 w 1128712"/>
                    <a:gd name="connsiteY182" fmla="*/ 793276 h 890588"/>
                    <a:gd name="connsiteX183" fmla="*/ 154307 w 1128712"/>
                    <a:gd name="connsiteY183" fmla="*/ 791380 h 890588"/>
                    <a:gd name="connsiteX184" fmla="*/ 153987 w 1128712"/>
                    <a:gd name="connsiteY184" fmla="*/ 790747 h 890588"/>
                    <a:gd name="connsiteX185" fmla="*/ 154307 w 1128712"/>
                    <a:gd name="connsiteY185" fmla="*/ 790115 h 890588"/>
                    <a:gd name="connsiteX186" fmla="*/ 156547 w 1128712"/>
                    <a:gd name="connsiteY186" fmla="*/ 788218 h 890588"/>
                    <a:gd name="connsiteX187" fmla="*/ 159108 w 1128712"/>
                    <a:gd name="connsiteY187" fmla="*/ 785689 h 890588"/>
                    <a:gd name="connsiteX188" fmla="*/ 163909 w 1128712"/>
                    <a:gd name="connsiteY188" fmla="*/ 782528 h 890588"/>
                    <a:gd name="connsiteX189" fmla="*/ 169030 w 1128712"/>
                    <a:gd name="connsiteY189" fmla="*/ 778735 h 890588"/>
                    <a:gd name="connsiteX190" fmla="*/ 175431 w 1128712"/>
                    <a:gd name="connsiteY190" fmla="*/ 774625 h 890588"/>
                    <a:gd name="connsiteX191" fmla="*/ 183113 w 1128712"/>
                    <a:gd name="connsiteY191" fmla="*/ 770515 h 890588"/>
                    <a:gd name="connsiteX192" fmla="*/ 191754 w 1128712"/>
                    <a:gd name="connsiteY192" fmla="*/ 766406 h 890588"/>
                    <a:gd name="connsiteX193" fmla="*/ 201036 w 1128712"/>
                    <a:gd name="connsiteY193" fmla="*/ 762928 h 890588"/>
                    <a:gd name="connsiteX194" fmla="*/ 212238 w 1128712"/>
                    <a:gd name="connsiteY194" fmla="*/ 760399 h 890588"/>
                    <a:gd name="connsiteX195" fmla="*/ 223440 w 1128712"/>
                    <a:gd name="connsiteY195" fmla="*/ 758187 h 890588"/>
                    <a:gd name="connsiteX196" fmla="*/ 997811 w 1128712"/>
                    <a:gd name="connsiteY196" fmla="*/ 673100 h 890588"/>
                    <a:gd name="connsiteX197" fmla="*/ 1007928 w 1128712"/>
                    <a:gd name="connsiteY197" fmla="*/ 673419 h 890588"/>
                    <a:gd name="connsiteX198" fmla="*/ 1017096 w 1128712"/>
                    <a:gd name="connsiteY198" fmla="*/ 674694 h 890588"/>
                    <a:gd name="connsiteX199" fmla="*/ 1025633 w 1128712"/>
                    <a:gd name="connsiteY199" fmla="*/ 676288 h 890588"/>
                    <a:gd name="connsiteX200" fmla="*/ 1032904 w 1128712"/>
                    <a:gd name="connsiteY200" fmla="*/ 678201 h 890588"/>
                    <a:gd name="connsiteX201" fmla="*/ 1039227 w 1128712"/>
                    <a:gd name="connsiteY201" fmla="*/ 680433 h 890588"/>
                    <a:gd name="connsiteX202" fmla="*/ 1043970 w 1128712"/>
                    <a:gd name="connsiteY202" fmla="*/ 682345 h 890588"/>
                    <a:gd name="connsiteX203" fmla="*/ 1047763 w 1128712"/>
                    <a:gd name="connsiteY203" fmla="*/ 683939 h 890588"/>
                    <a:gd name="connsiteX204" fmla="*/ 1050293 w 1128712"/>
                    <a:gd name="connsiteY204" fmla="*/ 684896 h 890588"/>
                    <a:gd name="connsiteX205" fmla="*/ 1050925 w 1128712"/>
                    <a:gd name="connsiteY205" fmla="*/ 685533 h 890588"/>
                    <a:gd name="connsiteX206" fmla="*/ 1050609 w 1128712"/>
                    <a:gd name="connsiteY206" fmla="*/ 686490 h 890588"/>
                    <a:gd name="connsiteX207" fmla="*/ 1049977 w 1128712"/>
                    <a:gd name="connsiteY207" fmla="*/ 688721 h 890588"/>
                    <a:gd name="connsiteX208" fmla="*/ 1048080 w 1128712"/>
                    <a:gd name="connsiteY208" fmla="*/ 692228 h 890588"/>
                    <a:gd name="connsiteX209" fmla="*/ 1046183 w 1128712"/>
                    <a:gd name="connsiteY209" fmla="*/ 696692 h 890588"/>
                    <a:gd name="connsiteX210" fmla="*/ 1043021 w 1128712"/>
                    <a:gd name="connsiteY210" fmla="*/ 702111 h 890588"/>
                    <a:gd name="connsiteX211" fmla="*/ 1039227 w 1128712"/>
                    <a:gd name="connsiteY211" fmla="*/ 708487 h 890588"/>
                    <a:gd name="connsiteX212" fmla="*/ 1034485 w 1128712"/>
                    <a:gd name="connsiteY212" fmla="*/ 714545 h 890588"/>
                    <a:gd name="connsiteX213" fmla="*/ 1029426 w 1128712"/>
                    <a:gd name="connsiteY213" fmla="*/ 721239 h 890588"/>
                    <a:gd name="connsiteX214" fmla="*/ 1022787 w 1128712"/>
                    <a:gd name="connsiteY214" fmla="*/ 727297 h 890588"/>
                    <a:gd name="connsiteX215" fmla="*/ 1015516 w 1128712"/>
                    <a:gd name="connsiteY215" fmla="*/ 733354 h 890588"/>
                    <a:gd name="connsiteX216" fmla="*/ 1007612 w 1128712"/>
                    <a:gd name="connsiteY216" fmla="*/ 739092 h 890588"/>
                    <a:gd name="connsiteX217" fmla="*/ 998127 w 1128712"/>
                    <a:gd name="connsiteY217" fmla="*/ 743556 h 890588"/>
                    <a:gd name="connsiteX218" fmla="*/ 987694 w 1128712"/>
                    <a:gd name="connsiteY218" fmla="*/ 747062 h 890588"/>
                    <a:gd name="connsiteX219" fmla="*/ 975680 w 1128712"/>
                    <a:gd name="connsiteY219" fmla="*/ 749932 h 890588"/>
                    <a:gd name="connsiteX220" fmla="*/ 964299 w 1128712"/>
                    <a:gd name="connsiteY220" fmla="*/ 750888 h 890588"/>
                    <a:gd name="connsiteX221" fmla="*/ 953866 w 1128712"/>
                    <a:gd name="connsiteY221" fmla="*/ 750569 h 890588"/>
                    <a:gd name="connsiteX222" fmla="*/ 943749 w 1128712"/>
                    <a:gd name="connsiteY222" fmla="*/ 749613 h 890588"/>
                    <a:gd name="connsiteX223" fmla="*/ 934580 w 1128712"/>
                    <a:gd name="connsiteY223" fmla="*/ 747700 h 890588"/>
                    <a:gd name="connsiteX224" fmla="*/ 926676 w 1128712"/>
                    <a:gd name="connsiteY224" fmla="*/ 745150 h 890588"/>
                    <a:gd name="connsiteX225" fmla="*/ 919405 w 1128712"/>
                    <a:gd name="connsiteY225" fmla="*/ 742280 h 890588"/>
                    <a:gd name="connsiteX226" fmla="*/ 913082 w 1128712"/>
                    <a:gd name="connsiteY226" fmla="*/ 739730 h 890588"/>
                    <a:gd name="connsiteX227" fmla="*/ 908339 w 1128712"/>
                    <a:gd name="connsiteY227" fmla="*/ 736861 h 890588"/>
                    <a:gd name="connsiteX228" fmla="*/ 904862 w 1128712"/>
                    <a:gd name="connsiteY228" fmla="*/ 734948 h 890588"/>
                    <a:gd name="connsiteX229" fmla="*/ 902332 w 1128712"/>
                    <a:gd name="connsiteY229" fmla="*/ 733354 h 890588"/>
                    <a:gd name="connsiteX230" fmla="*/ 901700 w 1128712"/>
                    <a:gd name="connsiteY230" fmla="*/ 732716 h 890588"/>
                    <a:gd name="connsiteX231" fmla="*/ 902016 w 1128712"/>
                    <a:gd name="connsiteY231" fmla="*/ 732079 h 890588"/>
                    <a:gd name="connsiteX232" fmla="*/ 902648 w 1128712"/>
                    <a:gd name="connsiteY232" fmla="*/ 729528 h 890588"/>
                    <a:gd name="connsiteX233" fmla="*/ 904545 w 1128712"/>
                    <a:gd name="connsiteY233" fmla="*/ 726340 h 890588"/>
                    <a:gd name="connsiteX234" fmla="*/ 906442 w 1128712"/>
                    <a:gd name="connsiteY234" fmla="*/ 721877 h 890588"/>
                    <a:gd name="connsiteX235" fmla="*/ 909920 w 1128712"/>
                    <a:gd name="connsiteY235" fmla="*/ 716139 h 890588"/>
                    <a:gd name="connsiteX236" fmla="*/ 913714 w 1128712"/>
                    <a:gd name="connsiteY236" fmla="*/ 710400 h 890588"/>
                    <a:gd name="connsiteX237" fmla="*/ 919089 w 1128712"/>
                    <a:gd name="connsiteY237" fmla="*/ 704343 h 890588"/>
                    <a:gd name="connsiteX238" fmla="*/ 925412 w 1128712"/>
                    <a:gd name="connsiteY238" fmla="*/ 697967 h 890588"/>
                    <a:gd name="connsiteX239" fmla="*/ 932683 w 1128712"/>
                    <a:gd name="connsiteY239" fmla="*/ 691910 h 890588"/>
                    <a:gd name="connsiteX240" fmla="*/ 941219 w 1128712"/>
                    <a:gd name="connsiteY240" fmla="*/ 686490 h 890588"/>
                    <a:gd name="connsiteX241" fmla="*/ 951336 w 1128712"/>
                    <a:gd name="connsiteY241" fmla="*/ 681708 h 890588"/>
                    <a:gd name="connsiteX242" fmla="*/ 963350 w 1128712"/>
                    <a:gd name="connsiteY242" fmla="*/ 677563 h 890588"/>
                    <a:gd name="connsiteX243" fmla="*/ 975048 w 1128712"/>
                    <a:gd name="connsiteY243" fmla="*/ 674694 h 890588"/>
                    <a:gd name="connsiteX244" fmla="*/ 987062 w 1128712"/>
                    <a:gd name="connsiteY244" fmla="*/ 673419 h 890588"/>
                    <a:gd name="connsiteX245" fmla="*/ 131217 w 1128712"/>
                    <a:gd name="connsiteY245" fmla="*/ 673100 h 890588"/>
                    <a:gd name="connsiteX246" fmla="*/ 141966 w 1128712"/>
                    <a:gd name="connsiteY246" fmla="*/ 673419 h 890588"/>
                    <a:gd name="connsiteX247" fmla="*/ 153348 w 1128712"/>
                    <a:gd name="connsiteY247" fmla="*/ 675013 h 890588"/>
                    <a:gd name="connsiteX248" fmla="*/ 165678 w 1128712"/>
                    <a:gd name="connsiteY248" fmla="*/ 677882 h 890588"/>
                    <a:gd name="connsiteX249" fmla="*/ 177060 w 1128712"/>
                    <a:gd name="connsiteY249" fmla="*/ 681389 h 890588"/>
                    <a:gd name="connsiteX250" fmla="*/ 187177 w 1128712"/>
                    <a:gd name="connsiteY250" fmla="*/ 686809 h 890588"/>
                    <a:gd name="connsiteX251" fmla="*/ 196029 w 1128712"/>
                    <a:gd name="connsiteY251" fmla="*/ 692228 h 890588"/>
                    <a:gd name="connsiteX252" fmla="*/ 203300 w 1128712"/>
                    <a:gd name="connsiteY252" fmla="*/ 697967 h 890588"/>
                    <a:gd name="connsiteX253" fmla="*/ 209623 w 1128712"/>
                    <a:gd name="connsiteY253" fmla="*/ 704343 h 890588"/>
                    <a:gd name="connsiteX254" fmla="*/ 214682 w 1128712"/>
                    <a:gd name="connsiteY254" fmla="*/ 710400 h 890588"/>
                    <a:gd name="connsiteX255" fmla="*/ 219108 w 1128712"/>
                    <a:gd name="connsiteY255" fmla="*/ 716139 h 890588"/>
                    <a:gd name="connsiteX256" fmla="*/ 221954 w 1128712"/>
                    <a:gd name="connsiteY256" fmla="*/ 721877 h 890588"/>
                    <a:gd name="connsiteX257" fmla="*/ 224483 w 1128712"/>
                    <a:gd name="connsiteY257" fmla="*/ 726340 h 890588"/>
                    <a:gd name="connsiteX258" fmla="*/ 226064 w 1128712"/>
                    <a:gd name="connsiteY258" fmla="*/ 729847 h 890588"/>
                    <a:gd name="connsiteX259" fmla="*/ 227012 w 1128712"/>
                    <a:gd name="connsiteY259" fmla="*/ 732079 h 890588"/>
                    <a:gd name="connsiteX260" fmla="*/ 227012 w 1128712"/>
                    <a:gd name="connsiteY260" fmla="*/ 733035 h 890588"/>
                    <a:gd name="connsiteX261" fmla="*/ 226380 w 1128712"/>
                    <a:gd name="connsiteY261" fmla="*/ 733354 h 890588"/>
                    <a:gd name="connsiteX262" fmla="*/ 224167 w 1128712"/>
                    <a:gd name="connsiteY262" fmla="*/ 735267 h 890588"/>
                    <a:gd name="connsiteX263" fmla="*/ 220373 w 1128712"/>
                    <a:gd name="connsiteY263" fmla="*/ 737180 h 890588"/>
                    <a:gd name="connsiteX264" fmla="*/ 215630 w 1128712"/>
                    <a:gd name="connsiteY264" fmla="*/ 740049 h 890588"/>
                    <a:gd name="connsiteX265" fmla="*/ 209623 w 1128712"/>
                    <a:gd name="connsiteY265" fmla="*/ 742599 h 890588"/>
                    <a:gd name="connsiteX266" fmla="*/ 202352 w 1128712"/>
                    <a:gd name="connsiteY266" fmla="*/ 745468 h 890588"/>
                    <a:gd name="connsiteX267" fmla="*/ 193816 w 1128712"/>
                    <a:gd name="connsiteY267" fmla="*/ 748019 h 890588"/>
                    <a:gd name="connsiteX268" fmla="*/ 184963 w 1128712"/>
                    <a:gd name="connsiteY268" fmla="*/ 749613 h 890588"/>
                    <a:gd name="connsiteX269" fmla="*/ 175163 w 1128712"/>
                    <a:gd name="connsiteY269" fmla="*/ 750888 h 890588"/>
                    <a:gd name="connsiteX270" fmla="*/ 164413 w 1128712"/>
                    <a:gd name="connsiteY270" fmla="*/ 750888 h 890588"/>
                    <a:gd name="connsiteX271" fmla="*/ 153032 w 1128712"/>
                    <a:gd name="connsiteY271" fmla="*/ 749932 h 890588"/>
                    <a:gd name="connsiteX272" fmla="*/ 141334 w 1128712"/>
                    <a:gd name="connsiteY272" fmla="*/ 747381 h 890588"/>
                    <a:gd name="connsiteX273" fmla="*/ 130901 w 1128712"/>
                    <a:gd name="connsiteY273" fmla="*/ 743874 h 890588"/>
                    <a:gd name="connsiteX274" fmla="*/ 121416 w 1128712"/>
                    <a:gd name="connsiteY274" fmla="*/ 738774 h 890588"/>
                    <a:gd name="connsiteX275" fmla="*/ 113196 w 1128712"/>
                    <a:gd name="connsiteY275" fmla="*/ 733354 h 890588"/>
                    <a:gd name="connsiteX276" fmla="*/ 105925 w 1128712"/>
                    <a:gd name="connsiteY276" fmla="*/ 727615 h 890588"/>
                    <a:gd name="connsiteX277" fmla="*/ 99602 w 1128712"/>
                    <a:gd name="connsiteY277" fmla="*/ 720921 h 890588"/>
                    <a:gd name="connsiteX278" fmla="*/ 93911 w 1128712"/>
                    <a:gd name="connsiteY278" fmla="*/ 714545 h 890588"/>
                    <a:gd name="connsiteX279" fmla="*/ 89485 w 1128712"/>
                    <a:gd name="connsiteY279" fmla="*/ 708487 h 890588"/>
                    <a:gd name="connsiteX280" fmla="*/ 85691 w 1128712"/>
                    <a:gd name="connsiteY280" fmla="*/ 702430 h 890588"/>
                    <a:gd name="connsiteX281" fmla="*/ 82845 w 1128712"/>
                    <a:gd name="connsiteY281" fmla="*/ 697010 h 890588"/>
                    <a:gd name="connsiteX282" fmla="*/ 80316 w 1128712"/>
                    <a:gd name="connsiteY282" fmla="*/ 692547 h 890588"/>
                    <a:gd name="connsiteX283" fmla="*/ 79052 w 1128712"/>
                    <a:gd name="connsiteY283" fmla="*/ 688721 h 890588"/>
                    <a:gd name="connsiteX284" fmla="*/ 77787 w 1128712"/>
                    <a:gd name="connsiteY284" fmla="*/ 686809 h 890588"/>
                    <a:gd name="connsiteX285" fmla="*/ 77787 w 1128712"/>
                    <a:gd name="connsiteY285" fmla="*/ 685533 h 890588"/>
                    <a:gd name="connsiteX286" fmla="*/ 78735 w 1128712"/>
                    <a:gd name="connsiteY286" fmla="*/ 685215 h 890588"/>
                    <a:gd name="connsiteX287" fmla="*/ 80632 w 1128712"/>
                    <a:gd name="connsiteY287" fmla="*/ 684258 h 890588"/>
                    <a:gd name="connsiteX288" fmla="*/ 84426 w 1128712"/>
                    <a:gd name="connsiteY288" fmla="*/ 682664 h 890588"/>
                    <a:gd name="connsiteX289" fmla="*/ 89485 w 1128712"/>
                    <a:gd name="connsiteY289" fmla="*/ 680433 h 890588"/>
                    <a:gd name="connsiteX290" fmla="*/ 95808 w 1128712"/>
                    <a:gd name="connsiteY290" fmla="*/ 678520 h 890588"/>
                    <a:gd name="connsiteX291" fmla="*/ 103396 w 1128712"/>
                    <a:gd name="connsiteY291" fmla="*/ 676288 h 890588"/>
                    <a:gd name="connsiteX292" fmla="*/ 111616 w 1128712"/>
                    <a:gd name="connsiteY292" fmla="*/ 674694 h 890588"/>
                    <a:gd name="connsiteX293" fmla="*/ 120784 w 1128712"/>
                    <a:gd name="connsiteY293" fmla="*/ 673738 h 890588"/>
                    <a:gd name="connsiteX294" fmla="*/ 729838 w 1128712"/>
                    <a:gd name="connsiteY294" fmla="*/ 657225 h 890588"/>
                    <a:gd name="connsiteX295" fmla="*/ 730159 w 1128712"/>
                    <a:gd name="connsiteY295" fmla="*/ 658173 h 890588"/>
                    <a:gd name="connsiteX296" fmla="*/ 731122 w 1128712"/>
                    <a:gd name="connsiteY296" fmla="*/ 660702 h 890588"/>
                    <a:gd name="connsiteX297" fmla="*/ 732085 w 1128712"/>
                    <a:gd name="connsiteY297" fmla="*/ 664495 h 890588"/>
                    <a:gd name="connsiteX298" fmla="*/ 734012 w 1128712"/>
                    <a:gd name="connsiteY298" fmla="*/ 669552 h 890588"/>
                    <a:gd name="connsiteX299" fmla="*/ 735297 w 1128712"/>
                    <a:gd name="connsiteY299" fmla="*/ 675558 h 890588"/>
                    <a:gd name="connsiteX300" fmla="*/ 736902 w 1128712"/>
                    <a:gd name="connsiteY300" fmla="*/ 683144 h 890588"/>
                    <a:gd name="connsiteX301" fmla="*/ 737866 w 1128712"/>
                    <a:gd name="connsiteY301" fmla="*/ 691362 h 890588"/>
                    <a:gd name="connsiteX302" fmla="*/ 738187 w 1128712"/>
                    <a:gd name="connsiteY302" fmla="*/ 700528 h 890588"/>
                    <a:gd name="connsiteX303" fmla="*/ 737866 w 1128712"/>
                    <a:gd name="connsiteY303" fmla="*/ 710327 h 890588"/>
                    <a:gd name="connsiteX304" fmla="*/ 736581 w 1128712"/>
                    <a:gd name="connsiteY304" fmla="*/ 721073 h 890588"/>
                    <a:gd name="connsiteX305" fmla="*/ 733691 w 1128712"/>
                    <a:gd name="connsiteY305" fmla="*/ 732136 h 890588"/>
                    <a:gd name="connsiteX306" fmla="*/ 729838 w 1128712"/>
                    <a:gd name="connsiteY306" fmla="*/ 743831 h 890588"/>
                    <a:gd name="connsiteX307" fmla="*/ 724699 w 1128712"/>
                    <a:gd name="connsiteY307" fmla="*/ 754578 h 890588"/>
                    <a:gd name="connsiteX308" fmla="*/ 718919 w 1128712"/>
                    <a:gd name="connsiteY308" fmla="*/ 763744 h 890588"/>
                    <a:gd name="connsiteX309" fmla="*/ 712175 w 1128712"/>
                    <a:gd name="connsiteY309" fmla="*/ 771962 h 890588"/>
                    <a:gd name="connsiteX310" fmla="*/ 705431 w 1128712"/>
                    <a:gd name="connsiteY310" fmla="*/ 778600 h 890588"/>
                    <a:gd name="connsiteX311" fmla="*/ 698366 w 1128712"/>
                    <a:gd name="connsiteY311" fmla="*/ 784290 h 890588"/>
                    <a:gd name="connsiteX312" fmla="*/ 691623 w 1128712"/>
                    <a:gd name="connsiteY312" fmla="*/ 788715 h 890588"/>
                    <a:gd name="connsiteX313" fmla="*/ 685200 w 1128712"/>
                    <a:gd name="connsiteY313" fmla="*/ 792192 h 890588"/>
                    <a:gd name="connsiteX314" fmla="*/ 679420 w 1128712"/>
                    <a:gd name="connsiteY314" fmla="*/ 794720 h 890588"/>
                    <a:gd name="connsiteX315" fmla="*/ 674603 w 1128712"/>
                    <a:gd name="connsiteY315" fmla="*/ 796617 h 890588"/>
                    <a:gd name="connsiteX316" fmla="*/ 670749 w 1128712"/>
                    <a:gd name="connsiteY316" fmla="*/ 797565 h 890588"/>
                    <a:gd name="connsiteX317" fmla="*/ 668180 w 1128712"/>
                    <a:gd name="connsiteY317" fmla="*/ 798197 h 890588"/>
                    <a:gd name="connsiteX318" fmla="*/ 667538 w 1128712"/>
                    <a:gd name="connsiteY318" fmla="*/ 798513 h 890588"/>
                    <a:gd name="connsiteX319" fmla="*/ 666895 w 1128712"/>
                    <a:gd name="connsiteY319" fmla="*/ 797565 h 890588"/>
                    <a:gd name="connsiteX320" fmla="*/ 665611 w 1128712"/>
                    <a:gd name="connsiteY320" fmla="*/ 795668 h 890588"/>
                    <a:gd name="connsiteX321" fmla="*/ 664005 w 1128712"/>
                    <a:gd name="connsiteY321" fmla="*/ 791875 h 890588"/>
                    <a:gd name="connsiteX322" fmla="*/ 661436 w 1128712"/>
                    <a:gd name="connsiteY322" fmla="*/ 786818 h 890588"/>
                    <a:gd name="connsiteX323" fmla="*/ 659188 w 1128712"/>
                    <a:gd name="connsiteY323" fmla="*/ 780497 h 890588"/>
                    <a:gd name="connsiteX324" fmla="*/ 657261 w 1128712"/>
                    <a:gd name="connsiteY324" fmla="*/ 773543 h 890588"/>
                    <a:gd name="connsiteX325" fmla="*/ 655335 w 1128712"/>
                    <a:gd name="connsiteY325" fmla="*/ 765325 h 890588"/>
                    <a:gd name="connsiteX326" fmla="*/ 654371 w 1128712"/>
                    <a:gd name="connsiteY326" fmla="*/ 756158 h 890588"/>
                    <a:gd name="connsiteX327" fmla="*/ 654050 w 1128712"/>
                    <a:gd name="connsiteY327" fmla="*/ 746044 h 890588"/>
                    <a:gd name="connsiteX328" fmla="*/ 654692 w 1128712"/>
                    <a:gd name="connsiteY328" fmla="*/ 735929 h 890588"/>
                    <a:gd name="connsiteX329" fmla="*/ 656940 w 1128712"/>
                    <a:gd name="connsiteY329" fmla="*/ 724866 h 890588"/>
                    <a:gd name="connsiteX330" fmla="*/ 660794 w 1128712"/>
                    <a:gd name="connsiteY330" fmla="*/ 713804 h 890588"/>
                    <a:gd name="connsiteX331" fmla="*/ 665290 w 1128712"/>
                    <a:gd name="connsiteY331" fmla="*/ 704005 h 890588"/>
                    <a:gd name="connsiteX332" fmla="*/ 671070 w 1128712"/>
                    <a:gd name="connsiteY332" fmla="*/ 695155 h 890588"/>
                    <a:gd name="connsiteX333" fmla="*/ 677493 w 1128712"/>
                    <a:gd name="connsiteY333" fmla="*/ 687569 h 890588"/>
                    <a:gd name="connsiteX334" fmla="*/ 684237 w 1128712"/>
                    <a:gd name="connsiteY334" fmla="*/ 680931 h 890588"/>
                    <a:gd name="connsiteX335" fmla="*/ 691301 w 1128712"/>
                    <a:gd name="connsiteY335" fmla="*/ 675242 h 890588"/>
                    <a:gd name="connsiteX336" fmla="*/ 698688 w 1128712"/>
                    <a:gd name="connsiteY336" fmla="*/ 670501 h 890588"/>
                    <a:gd name="connsiteX337" fmla="*/ 705431 w 1128712"/>
                    <a:gd name="connsiteY337" fmla="*/ 666708 h 890588"/>
                    <a:gd name="connsiteX338" fmla="*/ 711533 w 1128712"/>
                    <a:gd name="connsiteY338" fmla="*/ 663547 h 890588"/>
                    <a:gd name="connsiteX339" fmla="*/ 717634 w 1128712"/>
                    <a:gd name="connsiteY339" fmla="*/ 661018 h 890588"/>
                    <a:gd name="connsiteX340" fmla="*/ 722773 w 1128712"/>
                    <a:gd name="connsiteY340" fmla="*/ 659122 h 890588"/>
                    <a:gd name="connsiteX341" fmla="*/ 726305 w 1128712"/>
                    <a:gd name="connsiteY341" fmla="*/ 658173 h 890588"/>
                    <a:gd name="connsiteX342" fmla="*/ 728553 w 1128712"/>
                    <a:gd name="connsiteY342" fmla="*/ 657541 h 890588"/>
                    <a:gd name="connsiteX343" fmla="*/ 399130 w 1128712"/>
                    <a:gd name="connsiteY343" fmla="*/ 657225 h 890588"/>
                    <a:gd name="connsiteX344" fmla="*/ 400086 w 1128712"/>
                    <a:gd name="connsiteY344" fmla="*/ 657225 h 890588"/>
                    <a:gd name="connsiteX345" fmla="*/ 402636 w 1128712"/>
                    <a:gd name="connsiteY345" fmla="*/ 657859 h 890588"/>
                    <a:gd name="connsiteX346" fmla="*/ 406141 w 1128712"/>
                    <a:gd name="connsiteY346" fmla="*/ 659126 h 890588"/>
                    <a:gd name="connsiteX347" fmla="*/ 410922 w 1128712"/>
                    <a:gd name="connsiteY347" fmla="*/ 661027 h 890588"/>
                    <a:gd name="connsiteX348" fmla="*/ 416977 w 1128712"/>
                    <a:gd name="connsiteY348" fmla="*/ 663244 h 890588"/>
                    <a:gd name="connsiteX349" fmla="*/ 423351 w 1128712"/>
                    <a:gd name="connsiteY349" fmla="*/ 666412 h 890588"/>
                    <a:gd name="connsiteX350" fmla="*/ 430363 w 1128712"/>
                    <a:gd name="connsiteY350" fmla="*/ 670530 h 890588"/>
                    <a:gd name="connsiteX351" fmla="*/ 437374 w 1128712"/>
                    <a:gd name="connsiteY351" fmla="*/ 674965 h 890588"/>
                    <a:gd name="connsiteX352" fmla="*/ 444385 w 1128712"/>
                    <a:gd name="connsiteY352" fmla="*/ 680668 h 890588"/>
                    <a:gd name="connsiteX353" fmla="*/ 451078 w 1128712"/>
                    <a:gd name="connsiteY353" fmla="*/ 687320 h 890588"/>
                    <a:gd name="connsiteX354" fmla="*/ 457452 w 1128712"/>
                    <a:gd name="connsiteY354" fmla="*/ 695240 h 890588"/>
                    <a:gd name="connsiteX355" fmla="*/ 463507 w 1128712"/>
                    <a:gd name="connsiteY355" fmla="*/ 703793 h 890588"/>
                    <a:gd name="connsiteX356" fmla="*/ 467969 w 1128712"/>
                    <a:gd name="connsiteY356" fmla="*/ 713614 h 890588"/>
                    <a:gd name="connsiteX357" fmla="*/ 471794 w 1128712"/>
                    <a:gd name="connsiteY357" fmla="*/ 724701 h 890588"/>
                    <a:gd name="connsiteX358" fmla="*/ 474025 w 1128712"/>
                    <a:gd name="connsiteY358" fmla="*/ 735789 h 890588"/>
                    <a:gd name="connsiteX359" fmla="*/ 474662 w 1128712"/>
                    <a:gd name="connsiteY359" fmla="*/ 746243 h 890588"/>
                    <a:gd name="connsiteX360" fmla="*/ 474343 w 1128712"/>
                    <a:gd name="connsiteY360" fmla="*/ 755747 h 890588"/>
                    <a:gd name="connsiteX361" fmla="*/ 473069 w 1128712"/>
                    <a:gd name="connsiteY361" fmla="*/ 765250 h 890588"/>
                    <a:gd name="connsiteX362" fmla="*/ 471475 w 1128712"/>
                    <a:gd name="connsiteY362" fmla="*/ 773170 h 890588"/>
                    <a:gd name="connsiteX363" fmla="*/ 468925 w 1128712"/>
                    <a:gd name="connsiteY363" fmla="*/ 780456 h 890588"/>
                    <a:gd name="connsiteX364" fmla="*/ 467013 w 1128712"/>
                    <a:gd name="connsiteY364" fmla="*/ 786792 h 890588"/>
                    <a:gd name="connsiteX365" fmla="*/ 464782 w 1128712"/>
                    <a:gd name="connsiteY365" fmla="*/ 791861 h 890588"/>
                    <a:gd name="connsiteX366" fmla="*/ 462551 w 1128712"/>
                    <a:gd name="connsiteY366" fmla="*/ 795662 h 890588"/>
                    <a:gd name="connsiteX367" fmla="*/ 461595 w 1128712"/>
                    <a:gd name="connsiteY367" fmla="*/ 797880 h 890588"/>
                    <a:gd name="connsiteX368" fmla="*/ 460958 w 1128712"/>
                    <a:gd name="connsiteY368" fmla="*/ 798513 h 890588"/>
                    <a:gd name="connsiteX369" fmla="*/ 460320 w 1128712"/>
                    <a:gd name="connsiteY369" fmla="*/ 798513 h 890588"/>
                    <a:gd name="connsiteX370" fmla="*/ 457771 w 1128712"/>
                    <a:gd name="connsiteY370" fmla="*/ 797880 h 890588"/>
                    <a:gd name="connsiteX371" fmla="*/ 453946 w 1128712"/>
                    <a:gd name="connsiteY371" fmla="*/ 796612 h 890588"/>
                    <a:gd name="connsiteX372" fmla="*/ 448847 w 1128712"/>
                    <a:gd name="connsiteY372" fmla="*/ 794712 h 890588"/>
                    <a:gd name="connsiteX373" fmla="*/ 443429 w 1128712"/>
                    <a:gd name="connsiteY373" fmla="*/ 792177 h 890588"/>
                    <a:gd name="connsiteX374" fmla="*/ 437055 w 1128712"/>
                    <a:gd name="connsiteY374" fmla="*/ 788693 h 890588"/>
                    <a:gd name="connsiteX375" fmla="*/ 430363 w 1128712"/>
                    <a:gd name="connsiteY375" fmla="*/ 784258 h 890588"/>
                    <a:gd name="connsiteX376" fmla="*/ 423351 w 1128712"/>
                    <a:gd name="connsiteY376" fmla="*/ 778872 h 890588"/>
                    <a:gd name="connsiteX377" fmla="*/ 416658 w 1128712"/>
                    <a:gd name="connsiteY377" fmla="*/ 771903 h 890588"/>
                    <a:gd name="connsiteX378" fmla="*/ 409966 w 1128712"/>
                    <a:gd name="connsiteY378" fmla="*/ 763983 h 890588"/>
                    <a:gd name="connsiteX379" fmla="*/ 403910 w 1128712"/>
                    <a:gd name="connsiteY379" fmla="*/ 754479 h 890588"/>
                    <a:gd name="connsiteX380" fmla="*/ 399130 w 1128712"/>
                    <a:gd name="connsiteY380" fmla="*/ 743709 h 890588"/>
                    <a:gd name="connsiteX381" fmla="*/ 395306 w 1128712"/>
                    <a:gd name="connsiteY381" fmla="*/ 731987 h 890588"/>
                    <a:gd name="connsiteX382" fmla="*/ 392437 w 1128712"/>
                    <a:gd name="connsiteY382" fmla="*/ 721217 h 890588"/>
                    <a:gd name="connsiteX383" fmla="*/ 391162 w 1128712"/>
                    <a:gd name="connsiteY383" fmla="*/ 710446 h 890588"/>
                    <a:gd name="connsiteX384" fmla="*/ 390525 w 1128712"/>
                    <a:gd name="connsiteY384" fmla="*/ 700308 h 890588"/>
                    <a:gd name="connsiteX385" fmla="*/ 391162 w 1128712"/>
                    <a:gd name="connsiteY385" fmla="*/ 691122 h 890588"/>
                    <a:gd name="connsiteX386" fmla="*/ 392119 w 1128712"/>
                    <a:gd name="connsiteY386" fmla="*/ 682885 h 890588"/>
                    <a:gd name="connsiteX387" fmla="*/ 393393 w 1128712"/>
                    <a:gd name="connsiteY387" fmla="*/ 675282 h 890588"/>
                    <a:gd name="connsiteX388" fmla="*/ 394987 w 1128712"/>
                    <a:gd name="connsiteY388" fmla="*/ 669263 h 890588"/>
                    <a:gd name="connsiteX389" fmla="*/ 396580 w 1128712"/>
                    <a:gd name="connsiteY389" fmla="*/ 663878 h 890588"/>
                    <a:gd name="connsiteX390" fmla="*/ 398174 w 1128712"/>
                    <a:gd name="connsiteY390" fmla="*/ 660393 h 890588"/>
                    <a:gd name="connsiteX391" fmla="*/ 398811 w 1128712"/>
                    <a:gd name="connsiteY391" fmla="*/ 657859 h 890588"/>
                    <a:gd name="connsiteX392" fmla="*/ 802859 w 1128712"/>
                    <a:gd name="connsiteY392" fmla="*/ 585788 h 890588"/>
                    <a:gd name="connsiteX393" fmla="*/ 803174 w 1128712"/>
                    <a:gd name="connsiteY393" fmla="*/ 586419 h 890588"/>
                    <a:gd name="connsiteX394" fmla="*/ 805063 w 1128712"/>
                    <a:gd name="connsiteY394" fmla="*/ 587997 h 890588"/>
                    <a:gd name="connsiteX395" fmla="*/ 807266 w 1128712"/>
                    <a:gd name="connsiteY395" fmla="*/ 591468 h 890588"/>
                    <a:gd name="connsiteX396" fmla="*/ 810100 w 1128712"/>
                    <a:gd name="connsiteY396" fmla="*/ 595885 h 890588"/>
                    <a:gd name="connsiteX397" fmla="*/ 813563 w 1128712"/>
                    <a:gd name="connsiteY397" fmla="*/ 601249 h 890588"/>
                    <a:gd name="connsiteX398" fmla="*/ 816711 w 1128712"/>
                    <a:gd name="connsiteY398" fmla="*/ 608191 h 890588"/>
                    <a:gd name="connsiteX399" fmla="*/ 820174 w 1128712"/>
                    <a:gd name="connsiteY399" fmla="*/ 616079 h 890588"/>
                    <a:gd name="connsiteX400" fmla="*/ 823322 w 1128712"/>
                    <a:gd name="connsiteY400" fmla="*/ 624283 h 890588"/>
                    <a:gd name="connsiteX401" fmla="*/ 825841 w 1128712"/>
                    <a:gd name="connsiteY401" fmla="*/ 634064 h 890588"/>
                    <a:gd name="connsiteX402" fmla="*/ 827415 w 1128712"/>
                    <a:gd name="connsiteY402" fmla="*/ 644476 h 890588"/>
                    <a:gd name="connsiteX403" fmla="*/ 828674 w 1128712"/>
                    <a:gd name="connsiteY403" fmla="*/ 656151 h 890588"/>
                    <a:gd name="connsiteX404" fmla="*/ 828044 w 1128712"/>
                    <a:gd name="connsiteY404" fmla="*/ 667825 h 890588"/>
                    <a:gd name="connsiteX405" fmla="*/ 826470 w 1128712"/>
                    <a:gd name="connsiteY405" fmla="*/ 679815 h 890588"/>
                    <a:gd name="connsiteX406" fmla="*/ 823637 w 1128712"/>
                    <a:gd name="connsiteY406" fmla="*/ 690543 h 890588"/>
                    <a:gd name="connsiteX407" fmla="*/ 819859 w 1128712"/>
                    <a:gd name="connsiteY407" fmla="*/ 700009 h 890588"/>
                    <a:gd name="connsiteX408" fmla="*/ 815452 w 1128712"/>
                    <a:gd name="connsiteY408" fmla="*/ 708529 h 890588"/>
                    <a:gd name="connsiteX409" fmla="*/ 810415 w 1128712"/>
                    <a:gd name="connsiteY409" fmla="*/ 715470 h 890588"/>
                    <a:gd name="connsiteX410" fmla="*/ 805377 w 1128712"/>
                    <a:gd name="connsiteY410" fmla="*/ 721781 h 890588"/>
                    <a:gd name="connsiteX411" fmla="*/ 800340 w 1128712"/>
                    <a:gd name="connsiteY411" fmla="*/ 726829 h 890588"/>
                    <a:gd name="connsiteX412" fmla="*/ 795618 w 1128712"/>
                    <a:gd name="connsiteY412" fmla="*/ 730931 h 890588"/>
                    <a:gd name="connsiteX413" fmla="*/ 791840 w 1128712"/>
                    <a:gd name="connsiteY413" fmla="*/ 734086 h 890588"/>
                    <a:gd name="connsiteX414" fmla="*/ 788377 w 1128712"/>
                    <a:gd name="connsiteY414" fmla="*/ 736295 h 890588"/>
                    <a:gd name="connsiteX415" fmla="*/ 786173 w 1128712"/>
                    <a:gd name="connsiteY415" fmla="*/ 737557 h 890588"/>
                    <a:gd name="connsiteX416" fmla="*/ 785544 w 1128712"/>
                    <a:gd name="connsiteY416" fmla="*/ 738188 h 890588"/>
                    <a:gd name="connsiteX417" fmla="*/ 784914 w 1128712"/>
                    <a:gd name="connsiteY417" fmla="*/ 737242 h 890588"/>
                    <a:gd name="connsiteX418" fmla="*/ 782710 w 1128712"/>
                    <a:gd name="connsiteY418" fmla="*/ 735348 h 890588"/>
                    <a:gd name="connsiteX419" fmla="*/ 779877 w 1128712"/>
                    <a:gd name="connsiteY419" fmla="*/ 732193 h 890588"/>
                    <a:gd name="connsiteX420" fmla="*/ 776414 w 1128712"/>
                    <a:gd name="connsiteY420" fmla="*/ 728091 h 890588"/>
                    <a:gd name="connsiteX421" fmla="*/ 772636 w 1128712"/>
                    <a:gd name="connsiteY421" fmla="*/ 723043 h 890588"/>
                    <a:gd name="connsiteX422" fmla="*/ 768544 w 1128712"/>
                    <a:gd name="connsiteY422" fmla="*/ 716732 h 890588"/>
                    <a:gd name="connsiteX423" fmla="*/ 764451 w 1128712"/>
                    <a:gd name="connsiteY423" fmla="*/ 709160 h 890588"/>
                    <a:gd name="connsiteX424" fmla="*/ 760673 w 1128712"/>
                    <a:gd name="connsiteY424" fmla="*/ 700956 h 890588"/>
                    <a:gd name="connsiteX425" fmla="*/ 757525 w 1128712"/>
                    <a:gd name="connsiteY425" fmla="*/ 691490 h 890588"/>
                    <a:gd name="connsiteX426" fmla="*/ 755321 w 1128712"/>
                    <a:gd name="connsiteY426" fmla="*/ 681709 h 890588"/>
                    <a:gd name="connsiteX427" fmla="*/ 754062 w 1128712"/>
                    <a:gd name="connsiteY427" fmla="*/ 670350 h 890588"/>
                    <a:gd name="connsiteX428" fmla="*/ 754377 w 1128712"/>
                    <a:gd name="connsiteY428" fmla="*/ 658675 h 890588"/>
                    <a:gd name="connsiteX429" fmla="*/ 755636 w 1128712"/>
                    <a:gd name="connsiteY429" fmla="*/ 647947 h 890588"/>
                    <a:gd name="connsiteX430" fmla="*/ 758469 w 1128712"/>
                    <a:gd name="connsiteY430" fmla="*/ 638166 h 890588"/>
                    <a:gd name="connsiteX431" fmla="*/ 762247 w 1128712"/>
                    <a:gd name="connsiteY431" fmla="*/ 629015 h 890588"/>
                    <a:gd name="connsiteX432" fmla="*/ 766970 w 1128712"/>
                    <a:gd name="connsiteY432" fmla="*/ 620812 h 890588"/>
                    <a:gd name="connsiteX433" fmla="*/ 772007 w 1128712"/>
                    <a:gd name="connsiteY433" fmla="*/ 613239 h 890588"/>
                    <a:gd name="connsiteX434" fmla="*/ 777359 w 1128712"/>
                    <a:gd name="connsiteY434" fmla="*/ 606613 h 890588"/>
                    <a:gd name="connsiteX435" fmla="*/ 782710 w 1128712"/>
                    <a:gd name="connsiteY435" fmla="*/ 601249 h 890588"/>
                    <a:gd name="connsiteX436" fmla="*/ 787748 w 1128712"/>
                    <a:gd name="connsiteY436" fmla="*/ 596516 h 890588"/>
                    <a:gd name="connsiteX437" fmla="*/ 792470 w 1128712"/>
                    <a:gd name="connsiteY437" fmla="*/ 592414 h 890588"/>
                    <a:gd name="connsiteX438" fmla="*/ 796563 w 1128712"/>
                    <a:gd name="connsiteY438" fmla="*/ 589259 h 890588"/>
                    <a:gd name="connsiteX439" fmla="*/ 799711 w 1128712"/>
                    <a:gd name="connsiteY439" fmla="*/ 587366 h 890588"/>
                    <a:gd name="connsiteX440" fmla="*/ 801914 w 1128712"/>
                    <a:gd name="connsiteY440" fmla="*/ 586104 h 890588"/>
                    <a:gd name="connsiteX441" fmla="*/ 326167 w 1128712"/>
                    <a:gd name="connsiteY441" fmla="*/ 585788 h 890588"/>
                    <a:gd name="connsiteX442" fmla="*/ 326797 w 1128712"/>
                    <a:gd name="connsiteY442" fmla="*/ 586104 h 890588"/>
                    <a:gd name="connsiteX443" fmla="*/ 328685 w 1128712"/>
                    <a:gd name="connsiteY443" fmla="*/ 587369 h 890588"/>
                    <a:gd name="connsiteX444" fmla="*/ 332148 w 1128712"/>
                    <a:gd name="connsiteY444" fmla="*/ 589582 h 890588"/>
                    <a:gd name="connsiteX445" fmla="*/ 336241 w 1128712"/>
                    <a:gd name="connsiteY445" fmla="*/ 592744 h 890588"/>
                    <a:gd name="connsiteX446" fmla="*/ 340963 w 1128712"/>
                    <a:gd name="connsiteY446" fmla="*/ 596538 h 890588"/>
                    <a:gd name="connsiteX447" fmla="*/ 346315 w 1128712"/>
                    <a:gd name="connsiteY447" fmla="*/ 601281 h 890588"/>
                    <a:gd name="connsiteX448" fmla="*/ 351352 w 1128712"/>
                    <a:gd name="connsiteY448" fmla="*/ 606972 h 890588"/>
                    <a:gd name="connsiteX449" fmla="*/ 356704 w 1128712"/>
                    <a:gd name="connsiteY449" fmla="*/ 613612 h 890588"/>
                    <a:gd name="connsiteX450" fmla="*/ 361741 w 1128712"/>
                    <a:gd name="connsiteY450" fmla="*/ 620884 h 890588"/>
                    <a:gd name="connsiteX451" fmla="*/ 366149 w 1128712"/>
                    <a:gd name="connsiteY451" fmla="*/ 629421 h 890588"/>
                    <a:gd name="connsiteX452" fmla="*/ 370242 w 1128712"/>
                    <a:gd name="connsiteY452" fmla="*/ 638274 h 890588"/>
                    <a:gd name="connsiteX453" fmla="*/ 372760 w 1128712"/>
                    <a:gd name="connsiteY453" fmla="*/ 648392 h 890588"/>
                    <a:gd name="connsiteX454" fmla="*/ 374334 w 1128712"/>
                    <a:gd name="connsiteY454" fmla="*/ 658826 h 890588"/>
                    <a:gd name="connsiteX455" fmla="*/ 374649 w 1128712"/>
                    <a:gd name="connsiteY455" fmla="*/ 670841 h 890588"/>
                    <a:gd name="connsiteX456" fmla="*/ 373075 w 1128712"/>
                    <a:gd name="connsiteY456" fmla="*/ 681908 h 890588"/>
                    <a:gd name="connsiteX457" fmla="*/ 371186 w 1128712"/>
                    <a:gd name="connsiteY457" fmla="*/ 692025 h 890588"/>
                    <a:gd name="connsiteX458" fmla="*/ 368038 w 1128712"/>
                    <a:gd name="connsiteY458" fmla="*/ 701195 h 890588"/>
                    <a:gd name="connsiteX459" fmla="*/ 364260 w 1128712"/>
                    <a:gd name="connsiteY459" fmla="*/ 709416 h 890588"/>
                    <a:gd name="connsiteX460" fmla="*/ 360167 w 1128712"/>
                    <a:gd name="connsiteY460" fmla="*/ 717004 h 890588"/>
                    <a:gd name="connsiteX461" fmla="*/ 355760 w 1128712"/>
                    <a:gd name="connsiteY461" fmla="*/ 723328 h 890588"/>
                    <a:gd name="connsiteX462" fmla="*/ 351982 w 1128712"/>
                    <a:gd name="connsiteY462" fmla="*/ 728386 h 890588"/>
                    <a:gd name="connsiteX463" fmla="*/ 348519 w 1128712"/>
                    <a:gd name="connsiteY463" fmla="*/ 732813 h 890588"/>
                    <a:gd name="connsiteX464" fmla="*/ 345686 w 1128712"/>
                    <a:gd name="connsiteY464" fmla="*/ 735659 h 890588"/>
                    <a:gd name="connsiteX465" fmla="*/ 343797 w 1128712"/>
                    <a:gd name="connsiteY465" fmla="*/ 737556 h 890588"/>
                    <a:gd name="connsiteX466" fmla="*/ 343167 w 1128712"/>
                    <a:gd name="connsiteY466" fmla="*/ 738188 h 890588"/>
                    <a:gd name="connsiteX467" fmla="*/ 342223 w 1128712"/>
                    <a:gd name="connsiteY467" fmla="*/ 737872 h 890588"/>
                    <a:gd name="connsiteX468" fmla="*/ 340334 w 1128712"/>
                    <a:gd name="connsiteY468" fmla="*/ 736607 h 890588"/>
                    <a:gd name="connsiteX469" fmla="*/ 337186 w 1128712"/>
                    <a:gd name="connsiteY469" fmla="*/ 734394 h 890588"/>
                    <a:gd name="connsiteX470" fmla="*/ 333093 w 1128712"/>
                    <a:gd name="connsiteY470" fmla="*/ 731232 h 890588"/>
                    <a:gd name="connsiteX471" fmla="*/ 328056 w 1128712"/>
                    <a:gd name="connsiteY471" fmla="*/ 727122 h 890588"/>
                    <a:gd name="connsiteX472" fmla="*/ 323334 w 1128712"/>
                    <a:gd name="connsiteY472" fmla="*/ 722063 h 890588"/>
                    <a:gd name="connsiteX473" fmla="*/ 317982 w 1128712"/>
                    <a:gd name="connsiteY473" fmla="*/ 715739 h 890588"/>
                    <a:gd name="connsiteX474" fmla="*/ 313259 w 1128712"/>
                    <a:gd name="connsiteY474" fmla="*/ 708783 h 890588"/>
                    <a:gd name="connsiteX475" fmla="*/ 308852 w 1128712"/>
                    <a:gd name="connsiteY475" fmla="*/ 700246 h 890588"/>
                    <a:gd name="connsiteX476" fmla="*/ 304759 w 1128712"/>
                    <a:gd name="connsiteY476" fmla="*/ 691077 h 890588"/>
                    <a:gd name="connsiteX477" fmla="*/ 302241 w 1128712"/>
                    <a:gd name="connsiteY477" fmla="*/ 680011 h 890588"/>
                    <a:gd name="connsiteX478" fmla="*/ 300352 w 1128712"/>
                    <a:gd name="connsiteY478" fmla="*/ 668312 h 890588"/>
                    <a:gd name="connsiteX479" fmla="*/ 300037 w 1128712"/>
                    <a:gd name="connsiteY479" fmla="*/ 656297 h 890588"/>
                    <a:gd name="connsiteX480" fmla="*/ 300981 w 1128712"/>
                    <a:gd name="connsiteY480" fmla="*/ 644914 h 890588"/>
                    <a:gd name="connsiteX481" fmla="*/ 302870 w 1128712"/>
                    <a:gd name="connsiteY481" fmla="*/ 634480 h 890588"/>
                    <a:gd name="connsiteX482" fmla="*/ 305704 w 1128712"/>
                    <a:gd name="connsiteY482" fmla="*/ 624362 h 890588"/>
                    <a:gd name="connsiteX483" fmla="*/ 308222 w 1128712"/>
                    <a:gd name="connsiteY483" fmla="*/ 615825 h 890588"/>
                    <a:gd name="connsiteX484" fmla="*/ 311685 w 1128712"/>
                    <a:gd name="connsiteY484" fmla="*/ 608237 h 890588"/>
                    <a:gd name="connsiteX485" fmla="*/ 315148 w 1128712"/>
                    <a:gd name="connsiteY485" fmla="*/ 601597 h 890588"/>
                    <a:gd name="connsiteX486" fmla="*/ 318611 w 1128712"/>
                    <a:gd name="connsiteY486" fmla="*/ 595906 h 890588"/>
                    <a:gd name="connsiteX487" fmla="*/ 321445 w 1128712"/>
                    <a:gd name="connsiteY487" fmla="*/ 591479 h 890588"/>
                    <a:gd name="connsiteX488" fmla="*/ 323963 w 1128712"/>
                    <a:gd name="connsiteY488" fmla="*/ 588318 h 890588"/>
                    <a:gd name="connsiteX489" fmla="*/ 325222 w 1128712"/>
                    <a:gd name="connsiteY489" fmla="*/ 586420 h 890588"/>
                    <a:gd name="connsiteX490" fmla="*/ 1081478 w 1128712"/>
                    <a:gd name="connsiteY490" fmla="*/ 568325 h 890588"/>
                    <a:gd name="connsiteX491" fmla="*/ 1090664 w 1128712"/>
                    <a:gd name="connsiteY491" fmla="*/ 568325 h 890588"/>
                    <a:gd name="connsiteX492" fmla="*/ 1097950 w 1128712"/>
                    <a:gd name="connsiteY492" fmla="*/ 568960 h 890588"/>
                    <a:gd name="connsiteX493" fmla="*/ 1104601 w 1128712"/>
                    <a:gd name="connsiteY493" fmla="*/ 569595 h 890588"/>
                    <a:gd name="connsiteX494" fmla="*/ 1109036 w 1128712"/>
                    <a:gd name="connsiteY494" fmla="*/ 570548 h 890588"/>
                    <a:gd name="connsiteX495" fmla="*/ 1112203 w 1128712"/>
                    <a:gd name="connsiteY495" fmla="*/ 571183 h 890588"/>
                    <a:gd name="connsiteX496" fmla="*/ 1112837 w 1128712"/>
                    <a:gd name="connsiteY496" fmla="*/ 571183 h 890588"/>
                    <a:gd name="connsiteX497" fmla="*/ 1112837 w 1128712"/>
                    <a:gd name="connsiteY497" fmla="*/ 572135 h 890588"/>
                    <a:gd name="connsiteX498" fmla="*/ 1112520 w 1128712"/>
                    <a:gd name="connsiteY498" fmla="*/ 575310 h 890588"/>
                    <a:gd name="connsiteX499" fmla="*/ 1111887 w 1128712"/>
                    <a:gd name="connsiteY499" fmla="*/ 579438 h 890588"/>
                    <a:gd name="connsiteX500" fmla="*/ 1109986 w 1128712"/>
                    <a:gd name="connsiteY500" fmla="*/ 585153 h 890588"/>
                    <a:gd name="connsiteX501" fmla="*/ 1108402 w 1128712"/>
                    <a:gd name="connsiteY501" fmla="*/ 592138 h 890588"/>
                    <a:gd name="connsiteX502" fmla="*/ 1105235 w 1128712"/>
                    <a:gd name="connsiteY502" fmla="*/ 599440 h 890588"/>
                    <a:gd name="connsiteX503" fmla="*/ 1101751 w 1128712"/>
                    <a:gd name="connsiteY503" fmla="*/ 607695 h 890588"/>
                    <a:gd name="connsiteX504" fmla="*/ 1096683 w 1128712"/>
                    <a:gd name="connsiteY504" fmla="*/ 615633 h 890588"/>
                    <a:gd name="connsiteX505" fmla="*/ 1090981 w 1128712"/>
                    <a:gd name="connsiteY505" fmla="*/ 623570 h 890588"/>
                    <a:gd name="connsiteX506" fmla="*/ 1083696 w 1128712"/>
                    <a:gd name="connsiteY506" fmla="*/ 631508 h 890588"/>
                    <a:gd name="connsiteX507" fmla="*/ 1074827 w 1128712"/>
                    <a:gd name="connsiteY507" fmla="*/ 638810 h 890588"/>
                    <a:gd name="connsiteX508" fmla="*/ 1064690 w 1128712"/>
                    <a:gd name="connsiteY508" fmla="*/ 645160 h 890588"/>
                    <a:gd name="connsiteX509" fmla="*/ 1053921 w 1128712"/>
                    <a:gd name="connsiteY509" fmla="*/ 650240 h 890588"/>
                    <a:gd name="connsiteX510" fmla="*/ 1043151 w 1128712"/>
                    <a:gd name="connsiteY510" fmla="*/ 653733 h 890588"/>
                    <a:gd name="connsiteX511" fmla="*/ 1032698 w 1128712"/>
                    <a:gd name="connsiteY511" fmla="*/ 655955 h 890588"/>
                    <a:gd name="connsiteX512" fmla="*/ 1022879 w 1128712"/>
                    <a:gd name="connsiteY512" fmla="*/ 656908 h 890588"/>
                    <a:gd name="connsiteX513" fmla="*/ 1013376 w 1128712"/>
                    <a:gd name="connsiteY513" fmla="*/ 657225 h 890588"/>
                    <a:gd name="connsiteX514" fmla="*/ 1004824 w 1128712"/>
                    <a:gd name="connsiteY514" fmla="*/ 656590 h 890588"/>
                    <a:gd name="connsiteX515" fmla="*/ 996905 w 1128712"/>
                    <a:gd name="connsiteY515" fmla="*/ 655320 h 890588"/>
                    <a:gd name="connsiteX516" fmla="*/ 990887 w 1128712"/>
                    <a:gd name="connsiteY516" fmla="*/ 654050 h 890588"/>
                    <a:gd name="connsiteX517" fmla="*/ 985185 w 1128712"/>
                    <a:gd name="connsiteY517" fmla="*/ 652463 h 890588"/>
                    <a:gd name="connsiteX518" fmla="*/ 981384 w 1128712"/>
                    <a:gd name="connsiteY518" fmla="*/ 651510 h 890588"/>
                    <a:gd name="connsiteX519" fmla="*/ 978534 w 1128712"/>
                    <a:gd name="connsiteY519" fmla="*/ 650240 h 890588"/>
                    <a:gd name="connsiteX520" fmla="*/ 977900 w 1128712"/>
                    <a:gd name="connsiteY520" fmla="*/ 649923 h 890588"/>
                    <a:gd name="connsiteX521" fmla="*/ 977900 w 1128712"/>
                    <a:gd name="connsiteY521" fmla="*/ 648970 h 890588"/>
                    <a:gd name="connsiteX522" fmla="*/ 978217 w 1128712"/>
                    <a:gd name="connsiteY522" fmla="*/ 646430 h 890588"/>
                    <a:gd name="connsiteX523" fmla="*/ 978850 w 1128712"/>
                    <a:gd name="connsiteY523" fmla="*/ 642938 h 890588"/>
                    <a:gd name="connsiteX524" fmla="*/ 980434 w 1128712"/>
                    <a:gd name="connsiteY524" fmla="*/ 637858 h 890588"/>
                    <a:gd name="connsiteX525" fmla="*/ 982018 w 1128712"/>
                    <a:gd name="connsiteY525" fmla="*/ 632143 h 890588"/>
                    <a:gd name="connsiteX526" fmla="*/ 984869 w 1128712"/>
                    <a:gd name="connsiteY526" fmla="*/ 625475 h 890588"/>
                    <a:gd name="connsiteX527" fmla="*/ 988353 w 1128712"/>
                    <a:gd name="connsiteY527" fmla="*/ 618490 h 890588"/>
                    <a:gd name="connsiteX528" fmla="*/ 993104 w 1128712"/>
                    <a:gd name="connsiteY528" fmla="*/ 610870 h 890588"/>
                    <a:gd name="connsiteX529" fmla="*/ 999122 w 1128712"/>
                    <a:gd name="connsiteY529" fmla="*/ 603568 h 890588"/>
                    <a:gd name="connsiteX530" fmla="*/ 1006408 w 1128712"/>
                    <a:gd name="connsiteY530" fmla="*/ 596265 h 890588"/>
                    <a:gd name="connsiteX531" fmla="*/ 1015277 w 1128712"/>
                    <a:gd name="connsiteY531" fmla="*/ 588963 h 890588"/>
                    <a:gd name="connsiteX532" fmla="*/ 1025730 w 1128712"/>
                    <a:gd name="connsiteY532" fmla="*/ 582930 h 890588"/>
                    <a:gd name="connsiteX533" fmla="*/ 1037450 w 1128712"/>
                    <a:gd name="connsiteY533" fmla="*/ 577215 h 890588"/>
                    <a:gd name="connsiteX534" fmla="*/ 1049486 w 1128712"/>
                    <a:gd name="connsiteY534" fmla="*/ 573088 h 890588"/>
                    <a:gd name="connsiteX535" fmla="*/ 1060889 w 1128712"/>
                    <a:gd name="connsiteY535" fmla="*/ 570230 h 890588"/>
                    <a:gd name="connsiteX536" fmla="*/ 1071659 w 1128712"/>
                    <a:gd name="connsiteY536" fmla="*/ 568643 h 890588"/>
                    <a:gd name="connsiteX537" fmla="*/ 38628 w 1128712"/>
                    <a:gd name="connsiteY537" fmla="*/ 566738 h 890588"/>
                    <a:gd name="connsiteX538" fmla="*/ 47476 w 1128712"/>
                    <a:gd name="connsiteY538" fmla="*/ 566738 h 890588"/>
                    <a:gd name="connsiteX539" fmla="*/ 57589 w 1128712"/>
                    <a:gd name="connsiteY539" fmla="*/ 567687 h 890588"/>
                    <a:gd name="connsiteX540" fmla="*/ 68017 w 1128712"/>
                    <a:gd name="connsiteY540" fmla="*/ 568953 h 890588"/>
                    <a:gd name="connsiteX541" fmla="*/ 79393 w 1128712"/>
                    <a:gd name="connsiteY541" fmla="*/ 571800 h 890588"/>
                    <a:gd name="connsiteX542" fmla="*/ 91086 w 1128712"/>
                    <a:gd name="connsiteY542" fmla="*/ 575596 h 890588"/>
                    <a:gd name="connsiteX543" fmla="*/ 103410 w 1128712"/>
                    <a:gd name="connsiteY543" fmla="*/ 581608 h 890588"/>
                    <a:gd name="connsiteX544" fmla="*/ 113839 w 1128712"/>
                    <a:gd name="connsiteY544" fmla="*/ 587619 h 890588"/>
                    <a:gd name="connsiteX545" fmla="*/ 122687 w 1128712"/>
                    <a:gd name="connsiteY545" fmla="*/ 594895 h 890588"/>
                    <a:gd name="connsiteX546" fmla="*/ 129955 w 1128712"/>
                    <a:gd name="connsiteY546" fmla="*/ 601855 h 890588"/>
                    <a:gd name="connsiteX547" fmla="*/ 135643 w 1128712"/>
                    <a:gd name="connsiteY547" fmla="*/ 609448 h 890588"/>
                    <a:gd name="connsiteX548" fmla="*/ 140384 w 1128712"/>
                    <a:gd name="connsiteY548" fmla="*/ 617041 h 890588"/>
                    <a:gd name="connsiteX549" fmla="*/ 143860 w 1128712"/>
                    <a:gd name="connsiteY549" fmla="*/ 624317 h 890588"/>
                    <a:gd name="connsiteX550" fmla="*/ 146704 w 1128712"/>
                    <a:gd name="connsiteY550" fmla="*/ 630645 h 890588"/>
                    <a:gd name="connsiteX551" fmla="*/ 148600 w 1128712"/>
                    <a:gd name="connsiteY551" fmla="*/ 636340 h 890588"/>
                    <a:gd name="connsiteX552" fmla="*/ 149548 w 1128712"/>
                    <a:gd name="connsiteY552" fmla="*/ 641718 h 890588"/>
                    <a:gd name="connsiteX553" fmla="*/ 150496 w 1128712"/>
                    <a:gd name="connsiteY553" fmla="*/ 645198 h 890588"/>
                    <a:gd name="connsiteX554" fmla="*/ 150812 w 1128712"/>
                    <a:gd name="connsiteY554" fmla="*/ 647729 h 890588"/>
                    <a:gd name="connsiteX555" fmla="*/ 150812 w 1128712"/>
                    <a:gd name="connsiteY555" fmla="*/ 648678 h 890588"/>
                    <a:gd name="connsiteX556" fmla="*/ 150180 w 1128712"/>
                    <a:gd name="connsiteY556" fmla="*/ 648994 h 890588"/>
                    <a:gd name="connsiteX557" fmla="*/ 147652 w 1128712"/>
                    <a:gd name="connsiteY557" fmla="*/ 649627 h 890588"/>
                    <a:gd name="connsiteX558" fmla="*/ 143544 w 1128712"/>
                    <a:gd name="connsiteY558" fmla="*/ 651209 h 890588"/>
                    <a:gd name="connsiteX559" fmla="*/ 138172 w 1128712"/>
                    <a:gd name="connsiteY559" fmla="*/ 652474 h 890588"/>
                    <a:gd name="connsiteX560" fmla="*/ 131535 w 1128712"/>
                    <a:gd name="connsiteY560" fmla="*/ 653740 h 890588"/>
                    <a:gd name="connsiteX561" fmla="*/ 123951 w 1128712"/>
                    <a:gd name="connsiteY561" fmla="*/ 655005 h 890588"/>
                    <a:gd name="connsiteX562" fmla="*/ 115103 w 1128712"/>
                    <a:gd name="connsiteY562" fmla="*/ 655638 h 890588"/>
                    <a:gd name="connsiteX563" fmla="*/ 106254 w 1128712"/>
                    <a:gd name="connsiteY563" fmla="*/ 655638 h 890588"/>
                    <a:gd name="connsiteX564" fmla="*/ 96142 w 1128712"/>
                    <a:gd name="connsiteY564" fmla="*/ 654689 h 890588"/>
                    <a:gd name="connsiteX565" fmla="*/ 85714 w 1128712"/>
                    <a:gd name="connsiteY565" fmla="*/ 652474 h 890588"/>
                    <a:gd name="connsiteX566" fmla="*/ 75285 w 1128712"/>
                    <a:gd name="connsiteY566" fmla="*/ 648678 h 890588"/>
                    <a:gd name="connsiteX567" fmla="*/ 64541 w 1128712"/>
                    <a:gd name="connsiteY567" fmla="*/ 643932 h 890588"/>
                    <a:gd name="connsiteX568" fmla="*/ 54112 w 1128712"/>
                    <a:gd name="connsiteY568" fmla="*/ 637605 h 890588"/>
                    <a:gd name="connsiteX569" fmla="*/ 45580 w 1128712"/>
                    <a:gd name="connsiteY569" fmla="*/ 630329 h 890588"/>
                    <a:gd name="connsiteX570" fmla="*/ 38312 w 1128712"/>
                    <a:gd name="connsiteY570" fmla="*/ 622419 h 890588"/>
                    <a:gd name="connsiteX571" fmla="*/ 32308 w 1128712"/>
                    <a:gd name="connsiteY571" fmla="*/ 614194 h 890588"/>
                    <a:gd name="connsiteX572" fmla="*/ 27567 w 1128712"/>
                    <a:gd name="connsiteY572" fmla="*/ 605968 h 890588"/>
                    <a:gd name="connsiteX573" fmla="*/ 23775 w 1128712"/>
                    <a:gd name="connsiteY573" fmla="*/ 598375 h 890588"/>
                    <a:gd name="connsiteX574" fmla="*/ 20931 w 1128712"/>
                    <a:gd name="connsiteY574" fmla="*/ 590782 h 890588"/>
                    <a:gd name="connsiteX575" fmla="*/ 18719 w 1128712"/>
                    <a:gd name="connsiteY575" fmla="*/ 584138 h 890588"/>
                    <a:gd name="connsiteX576" fmla="*/ 17455 w 1128712"/>
                    <a:gd name="connsiteY576" fmla="*/ 578444 h 890588"/>
                    <a:gd name="connsiteX577" fmla="*/ 16823 w 1128712"/>
                    <a:gd name="connsiteY577" fmla="*/ 574015 h 890588"/>
                    <a:gd name="connsiteX578" fmla="*/ 15875 w 1128712"/>
                    <a:gd name="connsiteY578" fmla="*/ 571167 h 890588"/>
                    <a:gd name="connsiteX579" fmla="*/ 15875 w 1128712"/>
                    <a:gd name="connsiteY579" fmla="*/ 570218 h 890588"/>
                    <a:gd name="connsiteX580" fmla="*/ 17139 w 1128712"/>
                    <a:gd name="connsiteY580" fmla="*/ 569902 h 890588"/>
                    <a:gd name="connsiteX581" fmla="*/ 20299 w 1128712"/>
                    <a:gd name="connsiteY581" fmla="*/ 569269 h 890588"/>
                    <a:gd name="connsiteX582" fmla="*/ 24723 w 1128712"/>
                    <a:gd name="connsiteY582" fmla="*/ 568636 h 890588"/>
                    <a:gd name="connsiteX583" fmla="*/ 31044 w 1128712"/>
                    <a:gd name="connsiteY583" fmla="*/ 567687 h 890588"/>
                    <a:gd name="connsiteX584" fmla="*/ 881906 w 1128712"/>
                    <a:gd name="connsiteY584" fmla="*/ 514350 h 890588"/>
                    <a:gd name="connsiteX585" fmla="*/ 882549 w 1128712"/>
                    <a:gd name="connsiteY585" fmla="*/ 515299 h 890588"/>
                    <a:gd name="connsiteX586" fmla="*/ 884478 w 1128712"/>
                    <a:gd name="connsiteY586" fmla="*/ 516880 h 890588"/>
                    <a:gd name="connsiteX587" fmla="*/ 887372 w 1128712"/>
                    <a:gd name="connsiteY587" fmla="*/ 520042 h 890588"/>
                    <a:gd name="connsiteX588" fmla="*/ 890265 w 1128712"/>
                    <a:gd name="connsiteY588" fmla="*/ 524152 h 890588"/>
                    <a:gd name="connsiteX589" fmla="*/ 894445 w 1128712"/>
                    <a:gd name="connsiteY589" fmla="*/ 529528 h 890588"/>
                    <a:gd name="connsiteX590" fmla="*/ 898625 w 1128712"/>
                    <a:gd name="connsiteY590" fmla="*/ 535535 h 890588"/>
                    <a:gd name="connsiteX591" fmla="*/ 902805 w 1128712"/>
                    <a:gd name="connsiteY591" fmla="*/ 543124 h 890588"/>
                    <a:gd name="connsiteX592" fmla="*/ 906663 w 1128712"/>
                    <a:gd name="connsiteY592" fmla="*/ 551661 h 890588"/>
                    <a:gd name="connsiteX593" fmla="*/ 910200 w 1128712"/>
                    <a:gd name="connsiteY593" fmla="*/ 560831 h 890588"/>
                    <a:gd name="connsiteX594" fmla="*/ 913093 w 1128712"/>
                    <a:gd name="connsiteY594" fmla="*/ 570949 h 890588"/>
                    <a:gd name="connsiteX595" fmla="*/ 914701 w 1128712"/>
                    <a:gd name="connsiteY595" fmla="*/ 582333 h 890588"/>
                    <a:gd name="connsiteX596" fmla="*/ 915987 w 1128712"/>
                    <a:gd name="connsiteY596" fmla="*/ 594664 h 890588"/>
                    <a:gd name="connsiteX597" fmla="*/ 915344 w 1128712"/>
                    <a:gd name="connsiteY597" fmla="*/ 606363 h 890588"/>
                    <a:gd name="connsiteX598" fmla="*/ 913415 w 1128712"/>
                    <a:gd name="connsiteY598" fmla="*/ 617430 h 890588"/>
                    <a:gd name="connsiteX599" fmla="*/ 910521 w 1128712"/>
                    <a:gd name="connsiteY599" fmla="*/ 627233 h 890588"/>
                    <a:gd name="connsiteX600" fmla="*/ 906663 w 1128712"/>
                    <a:gd name="connsiteY600" fmla="*/ 635770 h 890588"/>
                    <a:gd name="connsiteX601" fmla="*/ 902483 w 1128712"/>
                    <a:gd name="connsiteY601" fmla="*/ 643675 h 890588"/>
                    <a:gd name="connsiteX602" fmla="*/ 897982 w 1128712"/>
                    <a:gd name="connsiteY602" fmla="*/ 649999 h 890588"/>
                    <a:gd name="connsiteX603" fmla="*/ 893481 w 1128712"/>
                    <a:gd name="connsiteY603" fmla="*/ 655690 h 890588"/>
                    <a:gd name="connsiteX604" fmla="*/ 888979 w 1128712"/>
                    <a:gd name="connsiteY604" fmla="*/ 660433 h 890588"/>
                    <a:gd name="connsiteX605" fmla="*/ 885443 w 1128712"/>
                    <a:gd name="connsiteY605" fmla="*/ 663911 h 890588"/>
                    <a:gd name="connsiteX606" fmla="*/ 882228 w 1128712"/>
                    <a:gd name="connsiteY606" fmla="*/ 666125 h 890588"/>
                    <a:gd name="connsiteX607" fmla="*/ 880298 w 1128712"/>
                    <a:gd name="connsiteY607" fmla="*/ 667706 h 890588"/>
                    <a:gd name="connsiteX608" fmla="*/ 879334 w 1128712"/>
                    <a:gd name="connsiteY608" fmla="*/ 668338 h 890588"/>
                    <a:gd name="connsiteX609" fmla="*/ 878691 w 1128712"/>
                    <a:gd name="connsiteY609" fmla="*/ 667390 h 890588"/>
                    <a:gd name="connsiteX610" fmla="*/ 876440 w 1128712"/>
                    <a:gd name="connsiteY610" fmla="*/ 665809 h 890588"/>
                    <a:gd name="connsiteX611" fmla="*/ 873546 w 1128712"/>
                    <a:gd name="connsiteY611" fmla="*/ 662963 h 890588"/>
                    <a:gd name="connsiteX612" fmla="*/ 869367 w 1128712"/>
                    <a:gd name="connsiteY612" fmla="*/ 659485 h 890588"/>
                    <a:gd name="connsiteX613" fmla="*/ 864865 w 1128712"/>
                    <a:gd name="connsiteY613" fmla="*/ 654109 h 890588"/>
                    <a:gd name="connsiteX614" fmla="*/ 860043 w 1128712"/>
                    <a:gd name="connsiteY614" fmla="*/ 648418 h 890588"/>
                    <a:gd name="connsiteX615" fmla="*/ 854898 w 1128712"/>
                    <a:gd name="connsiteY615" fmla="*/ 641145 h 890588"/>
                    <a:gd name="connsiteX616" fmla="*/ 850397 w 1128712"/>
                    <a:gd name="connsiteY616" fmla="*/ 633556 h 890588"/>
                    <a:gd name="connsiteX617" fmla="*/ 846539 w 1128712"/>
                    <a:gd name="connsiteY617" fmla="*/ 624703 h 890588"/>
                    <a:gd name="connsiteX618" fmla="*/ 843002 w 1128712"/>
                    <a:gd name="connsiteY618" fmla="*/ 614585 h 890588"/>
                    <a:gd name="connsiteX619" fmla="*/ 840752 w 1128712"/>
                    <a:gd name="connsiteY619" fmla="*/ 603834 h 890588"/>
                    <a:gd name="connsiteX620" fmla="*/ 839787 w 1128712"/>
                    <a:gd name="connsiteY620" fmla="*/ 591818 h 890588"/>
                    <a:gd name="connsiteX621" fmla="*/ 840430 w 1128712"/>
                    <a:gd name="connsiteY621" fmla="*/ 581068 h 890588"/>
                    <a:gd name="connsiteX622" fmla="*/ 842359 w 1128712"/>
                    <a:gd name="connsiteY622" fmla="*/ 570949 h 890588"/>
                    <a:gd name="connsiteX623" fmla="*/ 844931 w 1128712"/>
                    <a:gd name="connsiteY623" fmla="*/ 561463 h 890588"/>
                    <a:gd name="connsiteX624" fmla="*/ 849111 w 1128712"/>
                    <a:gd name="connsiteY624" fmla="*/ 552926 h 890588"/>
                    <a:gd name="connsiteX625" fmla="*/ 853612 w 1128712"/>
                    <a:gd name="connsiteY625" fmla="*/ 545021 h 890588"/>
                    <a:gd name="connsiteX626" fmla="*/ 858114 w 1128712"/>
                    <a:gd name="connsiteY626" fmla="*/ 538065 h 890588"/>
                    <a:gd name="connsiteX627" fmla="*/ 863258 w 1128712"/>
                    <a:gd name="connsiteY627" fmla="*/ 531741 h 890588"/>
                    <a:gd name="connsiteX628" fmla="*/ 867759 w 1128712"/>
                    <a:gd name="connsiteY628" fmla="*/ 526682 h 890588"/>
                    <a:gd name="connsiteX629" fmla="*/ 872260 w 1128712"/>
                    <a:gd name="connsiteY629" fmla="*/ 522255 h 890588"/>
                    <a:gd name="connsiteX630" fmla="*/ 876119 w 1128712"/>
                    <a:gd name="connsiteY630" fmla="*/ 518777 h 890588"/>
                    <a:gd name="connsiteX631" fmla="*/ 879012 w 1128712"/>
                    <a:gd name="connsiteY631" fmla="*/ 516564 h 890588"/>
                    <a:gd name="connsiteX632" fmla="*/ 881263 w 1128712"/>
                    <a:gd name="connsiteY632" fmla="*/ 515299 h 890588"/>
                    <a:gd name="connsiteX633" fmla="*/ 246950 w 1128712"/>
                    <a:gd name="connsiteY633" fmla="*/ 514350 h 890588"/>
                    <a:gd name="connsiteX634" fmla="*/ 247596 w 1128712"/>
                    <a:gd name="connsiteY634" fmla="*/ 514666 h 890588"/>
                    <a:gd name="connsiteX635" fmla="*/ 249211 w 1128712"/>
                    <a:gd name="connsiteY635" fmla="*/ 516564 h 890588"/>
                    <a:gd name="connsiteX636" fmla="*/ 252439 w 1128712"/>
                    <a:gd name="connsiteY636" fmla="*/ 518777 h 890588"/>
                    <a:gd name="connsiteX637" fmla="*/ 256314 w 1128712"/>
                    <a:gd name="connsiteY637" fmla="*/ 522255 h 890588"/>
                    <a:gd name="connsiteX638" fmla="*/ 260834 w 1128712"/>
                    <a:gd name="connsiteY638" fmla="*/ 526682 h 890588"/>
                    <a:gd name="connsiteX639" fmla="*/ 265678 w 1128712"/>
                    <a:gd name="connsiteY639" fmla="*/ 531741 h 890588"/>
                    <a:gd name="connsiteX640" fmla="*/ 270521 w 1128712"/>
                    <a:gd name="connsiteY640" fmla="*/ 538065 h 890588"/>
                    <a:gd name="connsiteX641" fmla="*/ 275364 w 1128712"/>
                    <a:gd name="connsiteY641" fmla="*/ 544705 h 890588"/>
                    <a:gd name="connsiteX642" fmla="*/ 279561 w 1128712"/>
                    <a:gd name="connsiteY642" fmla="*/ 552610 h 890588"/>
                    <a:gd name="connsiteX643" fmla="*/ 283436 w 1128712"/>
                    <a:gd name="connsiteY643" fmla="*/ 561463 h 890588"/>
                    <a:gd name="connsiteX644" fmla="*/ 286342 w 1128712"/>
                    <a:gd name="connsiteY644" fmla="*/ 570633 h 890588"/>
                    <a:gd name="connsiteX645" fmla="*/ 287956 w 1128712"/>
                    <a:gd name="connsiteY645" fmla="*/ 581068 h 890588"/>
                    <a:gd name="connsiteX646" fmla="*/ 288925 w 1128712"/>
                    <a:gd name="connsiteY646" fmla="*/ 591818 h 890588"/>
                    <a:gd name="connsiteX647" fmla="*/ 287633 w 1128712"/>
                    <a:gd name="connsiteY647" fmla="*/ 603518 h 890588"/>
                    <a:gd name="connsiteX648" fmla="*/ 285696 w 1128712"/>
                    <a:gd name="connsiteY648" fmla="*/ 614268 h 890588"/>
                    <a:gd name="connsiteX649" fmla="*/ 282467 w 1128712"/>
                    <a:gd name="connsiteY649" fmla="*/ 624071 h 890588"/>
                    <a:gd name="connsiteX650" fmla="*/ 278270 w 1128712"/>
                    <a:gd name="connsiteY650" fmla="*/ 633556 h 890588"/>
                    <a:gd name="connsiteX651" fmla="*/ 273427 w 1128712"/>
                    <a:gd name="connsiteY651" fmla="*/ 641145 h 890588"/>
                    <a:gd name="connsiteX652" fmla="*/ 268583 w 1128712"/>
                    <a:gd name="connsiteY652" fmla="*/ 648102 h 890588"/>
                    <a:gd name="connsiteX653" fmla="*/ 264063 w 1128712"/>
                    <a:gd name="connsiteY653" fmla="*/ 654109 h 890588"/>
                    <a:gd name="connsiteX654" fmla="*/ 259220 w 1128712"/>
                    <a:gd name="connsiteY654" fmla="*/ 658852 h 890588"/>
                    <a:gd name="connsiteX655" fmla="*/ 255345 w 1128712"/>
                    <a:gd name="connsiteY655" fmla="*/ 662963 h 890588"/>
                    <a:gd name="connsiteX656" fmla="*/ 252117 w 1128712"/>
                    <a:gd name="connsiteY656" fmla="*/ 665809 h 890588"/>
                    <a:gd name="connsiteX657" fmla="*/ 250179 w 1128712"/>
                    <a:gd name="connsiteY657" fmla="*/ 667390 h 890588"/>
                    <a:gd name="connsiteX658" fmla="*/ 248888 w 1128712"/>
                    <a:gd name="connsiteY658" fmla="*/ 668338 h 890588"/>
                    <a:gd name="connsiteX659" fmla="*/ 248242 w 1128712"/>
                    <a:gd name="connsiteY659" fmla="*/ 667390 h 890588"/>
                    <a:gd name="connsiteX660" fmla="*/ 246628 w 1128712"/>
                    <a:gd name="connsiteY660" fmla="*/ 666125 h 890588"/>
                    <a:gd name="connsiteX661" fmla="*/ 243399 w 1128712"/>
                    <a:gd name="connsiteY661" fmla="*/ 663279 h 890588"/>
                    <a:gd name="connsiteX662" fmla="*/ 239524 w 1128712"/>
                    <a:gd name="connsiteY662" fmla="*/ 660117 h 890588"/>
                    <a:gd name="connsiteX663" fmla="*/ 235004 w 1128712"/>
                    <a:gd name="connsiteY663" fmla="*/ 655690 h 890588"/>
                    <a:gd name="connsiteX664" fmla="*/ 230483 w 1128712"/>
                    <a:gd name="connsiteY664" fmla="*/ 649683 h 890588"/>
                    <a:gd name="connsiteX665" fmla="*/ 225963 w 1128712"/>
                    <a:gd name="connsiteY665" fmla="*/ 643359 h 890588"/>
                    <a:gd name="connsiteX666" fmla="*/ 221443 w 1128712"/>
                    <a:gd name="connsiteY666" fmla="*/ 635770 h 890588"/>
                    <a:gd name="connsiteX667" fmla="*/ 217891 w 1128712"/>
                    <a:gd name="connsiteY667" fmla="*/ 626916 h 890588"/>
                    <a:gd name="connsiteX668" fmla="*/ 215308 w 1128712"/>
                    <a:gd name="connsiteY668" fmla="*/ 617114 h 890588"/>
                    <a:gd name="connsiteX669" fmla="*/ 213048 w 1128712"/>
                    <a:gd name="connsiteY669" fmla="*/ 606047 h 890588"/>
                    <a:gd name="connsiteX670" fmla="*/ 212725 w 1128712"/>
                    <a:gd name="connsiteY670" fmla="*/ 594348 h 890588"/>
                    <a:gd name="connsiteX671" fmla="*/ 213371 w 1128712"/>
                    <a:gd name="connsiteY671" fmla="*/ 582333 h 890588"/>
                    <a:gd name="connsiteX672" fmla="*/ 215631 w 1128712"/>
                    <a:gd name="connsiteY672" fmla="*/ 570949 h 890588"/>
                    <a:gd name="connsiteX673" fmla="*/ 218537 w 1128712"/>
                    <a:gd name="connsiteY673" fmla="*/ 560831 h 890588"/>
                    <a:gd name="connsiteX674" fmla="*/ 222089 w 1128712"/>
                    <a:gd name="connsiteY674" fmla="*/ 551345 h 890588"/>
                    <a:gd name="connsiteX675" fmla="*/ 225963 w 1128712"/>
                    <a:gd name="connsiteY675" fmla="*/ 543124 h 890588"/>
                    <a:gd name="connsiteX676" fmla="*/ 229838 w 1128712"/>
                    <a:gd name="connsiteY676" fmla="*/ 535535 h 890588"/>
                    <a:gd name="connsiteX677" fmla="*/ 234035 w 1128712"/>
                    <a:gd name="connsiteY677" fmla="*/ 529211 h 890588"/>
                    <a:gd name="connsiteX678" fmla="*/ 237910 w 1128712"/>
                    <a:gd name="connsiteY678" fmla="*/ 524152 h 890588"/>
                    <a:gd name="connsiteX679" fmla="*/ 241461 w 1128712"/>
                    <a:gd name="connsiteY679" fmla="*/ 520042 h 890588"/>
                    <a:gd name="connsiteX680" fmla="*/ 244367 w 1128712"/>
                    <a:gd name="connsiteY680" fmla="*/ 516880 h 890588"/>
                    <a:gd name="connsiteX681" fmla="*/ 245982 w 1128712"/>
                    <a:gd name="connsiteY681" fmla="*/ 515299 h 890588"/>
                    <a:gd name="connsiteX682" fmla="*/ 1012824 w 1128712"/>
                    <a:gd name="connsiteY682" fmla="*/ 471488 h 890588"/>
                    <a:gd name="connsiteX683" fmla="*/ 1012824 w 1128712"/>
                    <a:gd name="connsiteY683" fmla="*/ 472123 h 890588"/>
                    <a:gd name="connsiteX684" fmla="*/ 1012824 w 1128712"/>
                    <a:gd name="connsiteY684" fmla="*/ 474028 h 890588"/>
                    <a:gd name="connsiteX685" fmla="*/ 1012824 w 1128712"/>
                    <a:gd name="connsiteY685" fmla="*/ 477521 h 890588"/>
                    <a:gd name="connsiteX686" fmla="*/ 1012505 w 1128712"/>
                    <a:gd name="connsiteY686" fmla="*/ 481648 h 890588"/>
                    <a:gd name="connsiteX687" fmla="*/ 1011550 w 1128712"/>
                    <a:gd name="connsiteY687" fmla="*/ 487046 h 890588"/>
                    <a:gd name="connsiteX688" fmla="*/ 1010913 w 1128712"/>
                    <a:gd name="connsiteY688" fmla="*/ 493396 h 890588"/>
                    <a:gd name="connsiteX689" fmla="*/ 1009957 w 1128712"/>
                    <a:gd name="connsiteY689" fmla="*/ 500381 h 890588"/>
                    <a:gd name="connsiteX690" fmla="*/ 1008683 w 1128712"/>
                    <a:gd name="connsiteY690" fmla="*/ 508636 h 890588"/>
                    <a:gd name="connsiteX691" fmla="*/ 1006773 w 1128712"/>
                    <a:gd name="connsiteY691" fmla="*/ 517526 h 890588"/>
                    <a:gd name="connsiteX692" fmla="*/ 1004225 w 1128712"/>
                    <a:gd name="connsiteY692" fmla="*/ 527051 h 890588"/>
                    <a:gd name="connsiteX693" fmla="*/ 1001677 w 1128712"/>
                    <a:gd name="connsiteY693" fmla="*/ 537528 h 890588"/>
                    <a:gd name="connsiteX694" fmla="*/ 997536 w 1128712"/>
                    <a:gd name="connsiteY694" fmla="*/ 548641 h 890588"/>
                    <a:gd name="connsiteX695" fmla="*/ 993396 w 1128712"/>
                    <a:gd name="connsiteY695" fmla="*/ 560071 h 890588"/>
                    <a:gd name="connsiteX696" fmla="*/ 988618 w 1128712"/>
                    <a:gd name="connsiteY696" fmla="*/ 572453 h 890588"/>
                    <a:gd name="connsiteX697" fmla="*/ 982885 w 1128712"/>
                    <a:gd name="connsiteY697" fmla="*/ 584836 h 890588"/>
                    <a:gd name="connsiteX698" fmla="*/ 976197 w 1128712"/>
                    <a:gd name="connsiteY698" fmla="*/ 597853 h 890588"/>
                    <a:gd name="connsiteX699" fmla="*/ 968871 w 1128712"/>
                    <a:gd name="connsiteY699" fmla="*/ 611188 h 890588"/>
                    <a:gd name="connsiteX700" fmla="*/ 960590 w 1128712"/>
                    <a:gd name="connsiteY700" fmla="*/ 625158 h 890588"/>
                    <a:gd name="connsiteX701" fmla="*/ 951035 w 1128712"/>
                    <a:gd name="connsiteY701" fmla="*/ 638811 h 890588"/>
                    <a:gd name="connsiteX702" fmla="*/ 940525 w 1128712"/>
                    <a:gd name="connsiteY702" fmla="*/ 653098 h 890588"/>
                    <a:gd name="connsiteX703" fmla="*/ 929059 w 1128712"/>
                    <a:gd name="connsiteY703" fmla="*/ 667068 h 890588"/>
                    <a:gd name="connsiteX704" fmla="*/ 916000 w 1128712"/>
                    <a:gd name="connsiteY704" fmla="*/ 681356 h 890588"/>
                    <a:gd name="connsiteX705" fmla="*/ 901986 w 1128712"/>
                    <a:gd name="connsiteY705" fmla="*/ 695961 h 890588"/>
                    <a:gd name="connsiteX706" fmla="*/ 886380 w 1128712"/>
                    <a:gd name="connsiteY706" fmla="*/ 710248 h 890588"/>
                    <a:gd name="connsiteX707" fmla="*/ 869818 w 1128712"/>
                    <a:gd name="connsiteY707" fmla="*/ 724218 h 890588"/>
                    <a:gd name="connsiteX708" fmla="*/ 851664 w 1128712"/>
                    <a:gd name="connsiteY708" fmla="*/ 738188 h 890588"/>
                    <a:gd name="connsiteX709" fmla="*/ 832235 w 1128712"/>
                    <a:gd name="connsiteY709" fmla="*/ 752476 h 890588"/>
                    <a:gd name="connsiteX710" fmla="*/ 810896 w 1128712"/>
                    <a:gd name="connsiteY710" fmla="*/ 766128 h 890588"/>
                    <a:gd name="connsiteX711" fmla="*/ 788282 w 1128712"/>
                    <a:gd name="connsiteY711" fmla="*/ 779463 h 890588"/>
                    <a:gd name="connsiteX712" fmla="*/ 763758 w 1128712"/>
                    <a:gd name="connsiteY712" fmla="*/ 792163 h 890588"/>
                    <a:gd name="connsiteX713" fmla="*/ 737641 w 1128712"/>
                    <a:gd name="connsiteY713" fmla="*/ 804863 h 890588"/>
                    <a:gd name="connsiteX714" fmla="*/ 709613 w 1128712"/>
                    <a:gd name="connsiteY714" fmla="*/ 816611 h 890588"/>
                    <a:gd name="connsiteX715" fmla="*/ 680311 w 1128712"/>
                    <a:gd name="connsiteY715" fmla="*/ 828041 h 890588"/>
                    <a:gd name="connsiteX716" fmla="*/ 648461 w 1128712"/>
                    <a:gd name="connsiteY716" fmla="*/ 838836 h 890588"/>
                    <a:gd name="connsiteX717" fmla="*/ 615019 w 1128712"/>
                    <a:gd name="connsiteY717" fmla="*/ 849313 h 890588"/>
                    <a:gd name="connsiteX718" fmla="*/ 608012 w 1128712"/>
                    <a:gd name="connsiteY718" fmla="*/ 826136 h 890588"/>
                    <a:gd name="connsiteX719" fmla="*/ 640817 w 1128712"/>
                    <a:gd name="connsiteY719" fmla="*/ 816293 h 890588"/>
                    <a:gd name="connsiteX720" fmla="*/ 671712 w 1128712"/>
                    <a:gd name="connsiteY720" fmla="*/ 805816 h 890588"/>
                    <a:gd name="connsiteX721" fmla="*/ 701014 w 1128712"/>
                    <a:gd name="connsiteY721" fmla="*/ 794386 h 890588"/>
                    <a:gd name="connsiteX722" fmla="*/ 727768 w 1128712"/>
                    <a:gd name="connsiteY722" fmla="*/ 782956 h 890588"/>
                    <a:gd name="connsiteX723" fmla="*/ 753247 w 1128712"/>
                    <a:gd name="connsiteY723" fmla="*/ 770891 h 890588"/>
                    <a:gd name="connsiteX724" fmla="*/ 777135 w 1128712"/>
                    <a:gd name="connsiteY724" fmla="*/ 758508 h 890588"/>
                    <a:gd name="connsiteX725" fmla="*/ 799111 w 1128712"/>
                    <a:gd name="connsiteY725" fmla="*/ 745808 h 890588"/>
                    <a:gd name="connsiteX726" fmla="*/ 819495 w 1128712"/>
                    <a:gd name="connsiteY726" fmla="*/ 732473 h 890588"/>
                    <a:gd name="connsiteX727" fmla="*/ 838287 w 1128712"/>
                    <a:gd name="connsiteY727" fmla="*/ 719456 h 890588"/>
                    <a:gd name="connsiteX728" fmla="*/ 855804 w 1128712"/>
                    <a:gd name="connsiteY728" fmla="*/ 705803 h 890588"/>
                    <a:gd name="connsiteX729" fmla="*/ 872048 w 1128712"/>
                    <a:gd name="connsiteY729" fmla="*/ 692468 h 890588"/>
                    <a:gd name="connsiteX730" fmla="*/ 886698 w 1128712"/>
                    <a:gd name="connsiteY730" fmla="*/ 678816 h 890588"/>
                    <a:gd name="connsiteX731" fmla="*/ 900075 w 1128712"/>
                    <a:gd name="connsiteY731" fmla="*/ 665163 h 890588"/>
                    <a:gd name="connsiteX732" fmla="*/ 912497 w 1128712"/>
                    <a:gd name="connsiteY732" fmla="*/ 651828 h 890588"/>
                    <a:gd name="connsiteX733" fmla="*/ 923326 w 1128712"/>
                    <a:gd name="connsiteY733" fmla="*/ 638176 h 890588"/>
                    <a:gd name="connsiteX734" fmla="*/ 933199 w 1128712"/>
                    <a:gd name="connsiteY734" fmla="*/ 625158 h 890588"/>
                    <a:gd name="connsiteX735" fmla="*/ 941799 w 1128712"/>
                    <a:gd name="connsiteY735" fmla="*/ 611823 h 890588"/>
                    <a:gd name="connsiteX736" fmla="*/ 950080 w 1128712"/>
                    <a:gd name="connsiteY736" fmla="*/ 599123 h 890588"/>
                    <a:gd name="connsiteX737" fmla="*/ 956768 w 1128712"/>
                    <a:gd name="connsiteY737" fmla="*/ 586423 h 890588"/>
                    <a:gd name="connsiteX738" fmla="*/ 962501 w 1128712"/>
                    <a:gd name="connsiteY738" fmla="*/ 574358 h 890588"/>
                    <a:gd name="connsiteX739" fmla="*/ 967916 w 1128712"/>
                    <a:gd name="connsiteY739" fmla="*/ 562293 h 890588"/>
                    <a:gd name="connsiteX740" fmla="*/ 972375 w 1128712"/>
                    <a:gd name="connsiteY740" fmla="*/ 551181 h 890588"/>
                    <a:gd name="connsiteX741" fmla="*/ 976197 w 1128712"/>
                    <a:gd name="connsiteY741" fmla="*/ 540386 h 890588"/>
                    <a:gd name="connsiteX742" fmla="*/ 979382 w 1128712"/>
                    <a:gd name="connsiteY742" fmla="*/ 530226 h 890588"/>
                    <a:gd name="connsiteX743" fmla="*/ 981930 w 1128712"/>
                    <a:gd name="connsiteY743" fmla="*/ 520701 h 890588"/>
                    <a:gd name="connsiteX744" fmla="*/ 983522 w 1128712"/>
                    <a:gd name="connsiteY744" fmla="*/ 511811 h 890588"/>
                    <a:gd name="connsiteX745" fmla="*/ 985433 w 1128712"/>
                    <a:gd name="connsiteY745" fmla="*/ 503873 h 890588"/>
                    <a:gd name="connsiteX746" fmla="*/ 986389 w 1128712"/>
                    <a:gd name="connsiteY746" fmla="*/ 496253 h 890588"/>
                    <a:gd name="connsiteX747" fmla="*/ 987026 w 1128712"/>
                    <a:gd name="connsiteY747" fmla="*/ 489903 h 890588"/>
                    <a:gd name="connsiteX748" fmla="*/ 987981 w 1128712"/>
                    <a:gd name="connsiteY748" fmla="*/ 484188 h 890588"/>
                    <a:gd name="connsiteX749" fmla="*/ 988300 w 1128712"/>
                    <a:gd name="connsiteY749" fmla="*/ 479743 h 890588"/>
                    <a:gd name="connsiteX750" fmla="*/ 988300 w 1128712"/>
                    <a:gd name="connsiteY750" fmla="*/ 476251 h 890588"/>
                    <a:gd name="connsiteX751" fmla="*/ 988300 w 1128712"/>
                    <a:gd name="connsiteY751" fmla="*/ 473711 h 890588"/>
                    <a:gd name="connsiteX752" fmla="*/ 988300 w 1128712"/>
                    <a:gd name="connsiteY752" fmla="*/ 472123 h 890588"/>
                    <a:gd name="connsiteX753" fmla="*/ 117475 w 1128712"/>
                    <a:gd name="connsiteY753" fmla="*/ 469900 h 890588"/>
                    <a:gd name="connsiteX754" fmla="*/ 141923 w 1128712"/>
                    <a:gd name="connsiteY754" fmla="*/ 471173 h 890588"/>
                    <a:gd name="connsiteX755" fmla="*/ 141923 w 1128712"/>
                    <a:gd name="connsiteY755" fmla="*/ 472447 h 890588"/>
                    <a:gd name="connsiteX756" fmla="*/ 141923 w 1128712"/>
                    <a:gd name="connsiteY756" fmla="*/ 475311 h 890588"/>
                    <a:gd name="connsiteX757" fmla="*/ 141923 w 1128712"/>
                    <a:gd name="connsiteY757" fmla="*/ 478494 h 890588"/>
                    <a:gd name="connsiteX758" fmla="*/ 142240 w 1128712"/>
                    <a:gd name="connsiteY758" fmla="*/ 483269 h 890588"/>
                    <a:gd name="connsiteX759" fmla="*/ 142557 w 1128712"/>
                    <a:gd name="connsiteY759" fmla="*/ 488998 h 890588"/>
                    <a:gd name="connsiteX760" fmla="*/ 143193 w 1128712"/>
                    <a:gd name="connsiteY760" fmla="*/ 495364 h 890588"/>
                    <a:gd name="connsiteX761" fmla="*/ 144780 w 1128712"/>
                    <a:gd name="connsiteY761" fmla="*/ 502685 h 890588"/>
                    <a:gd name="connsiteX762" fmla="*/ 146050 w 1128712"/>
                    <a:gd name="connsiteY762" fmla="*/ 510961 h 890588"/>
                    <a:gd name="connsiteX763" fmla="*/ 148273 w 1128712"/>
                    <a:gd name="connsiteY763" fmla="*/ 519873 h 890588"/>
                    <a:gd name="connsiteX764" fmla="*/ 150813 w 1128712"/>
                    <a:gd name="connsiteY764" fmla="*/ 529422 h 890588"/>
                    <a:gd name="connsiteX765" fmla="*/ 153670 w 1128712"/>
                    <a:gd name="connsiteY765" fmla="*/ 539289 h 890588"/>
                    <a:gd name="connsiteX766" fmla="*/ 157797 w 1128712"/>
                    <a:gd name="connsiteY766" fmla="*/ 550430 h 890588"/>
                    <a:gd name="connsiteX767" fmla="*/ 161925 w 1128712"/>
                    <a:gd name="connsiteY767" fmla="*/ 561570 h 890588"/>
                    <a:gd name="connsiteX768" fmla="*/ 167005 w 1128712"/>
                    <a:gd name="connsiteY768" fmla="*/ 573347 h 890588"/>
                    <a:gd name="connsiteX769" fmla="*/ 173037 w 1128712"/>
                    <a:gd name="connsiteY769" fmla="*/ 585761 h 890588"/>
                    <a:gd name="connsiteX770" fmla="*/ 180023 w 1128712"/>
                    <a:gd name="connsiteY770" fmla="*/ 598175 h 890588"/>
                    <a:gd name="connsiteX771" fmla="*/ 187643 w 1128712"/>
                    <a:gd name="connsiteY771" fmla="*/ 611225 h 890588"/>
                    <a:gd name="connsiteX772" fmla="*/ 196533 w 1128712"/>
                    <a:gd name="connsiteY772" fmla="*/ 623957 h 890588"/>
                    <a:gd name="connsiteX773" fmla="*/ 206375 w 1128712"/>
                    <a:gd name="connsiteY773" fmla="*/ 637644 h 890588"/>
                    <a:gd name="connsiteX774" fmla="*/ 217487 w 1128712"/>
                    <a:gd name="connsiteY774" fmla="*/ 651013 h 890588"/>
                    <a:gd name="connsiteX775" fmla="*/ 229553 w 1128712"/>
                    <a:gd name="connsiteY775" fmla="*/ 664699 h 890588"/>
                    <a:gd name="connsiteX776" fmla="*/ 242887 w 1128712"/>
                    <a:gd name="connsiteY776" fmla="*/ 678386 h 890588"/>
                    <a:gd name="connsiteX777" fmla="*/ 257810 w 1128712"/>
                    <a:gd name="connsiteY777" fmla="*/ 691755 h 890588"/>
                    <a:gd name="connsiteX778" fmla="*/ 273367 w 1128712"/>
                    <a:gd name="connsiteY778" fmla="*/ 705442 h 890588"/>
                    <a:gd name="connsiteX779" fmla="*/ 290830 w 1128712"/>
                    <a:gd name="connsiteY779" fmla="*/ 718810 h 890588"/>
                    <a:gd name="connsiteX780" fmla="*/ 309880 w 1128712"/>
                    <a:gd name="connsiteY780" fmla="*/ 732179 h 890588"/>
                    <a:gd name="connsiteX781" fmla="*/ 330517 w 1128712"/>
                    <a:gd name="connsiteY781" fmla="*/ 745229 h 890588"/>
                    <a:gd name="connsiteX782" fmla="*/ 352107 w 1128712"/>
                    <a:gd name="connsiteY782" fmla="*/ 757961 h 890588"/>
                    <a:gd name="connsiteX783" fmla="*/ 375920 w 1128712"/>
                    <a:gd name="connsiteY783" fmla="*/ 770375 h 890588"/>
                    <a:gd name="connsiteX784" fmla="*/ 401003 w 1128712"/>
                    <a:gd name="connsiteY784" fmla="*/ 782789 h 890588"/>
                    <a:gd name="connsiteX785" fmla="*/ 428307 w 1128712"/>
                    <a:gd name="connsiteY785" fmla="*/ 794247 h 890588"/>
                    <a:gd name="connsiteX786" fmla="*/ 457517 w 1128712"/>
                    <a:gd name="connsiteY786" fmla="*/ 805388 h 890588"/>
                    <a:gd name="connsiteX787" fmla="*/ 488315 w 1128712"/>
                    <a:gd name="connsiteY787" fmla="*/ 815892 h 890588"/>
                    <a:gd name="connsiteX788" fmla="*/ 520700 w 1128712"/>
                    <a:gd name="connsiteY788" fmla="*/ 825759 h 890588"/>
                    <a:gd name="connsiteX789" fmla="*/ 513715 w 1128712"/>
                    <a:gd name="connsiteY789" fmla="*/ 849313 h 890588"/>
                    <a:gd name="connsiteX790" fmla="*/ 480377 w 1128712"/>
                    <a:gd name="connsiteY790" fmla="*/ 838809 h 890588"/>
                    <a:gd name="connsiteX791" fmla="*/ 448945 w 1128712"/>
                    <a:gd name="connsiteY791" fmla="*/ 827987 h 890588"/>
                    <a:gd name="connsiteX792" fmla="*/ 419417 w 1128712"/>
                    <a:gd name="connsiteY792" fmla="*/ 816210 h 890588"/>
                    <a:gd name="connsiteX793" fmla="*/ 391477 w 1128712"/>
                    <a:gd name="connsiteY793" fmla="*/ 804115 h 890588"/>
                    <a:gd name="connsiteX794" fmla="*/ 365443 w 1128712"/>
                    <a:gd name="connsiteY794" fmla="*/ 792019 h 890588"/>
                    <a:gd name="connsiteX795" fmla="*/ 341313 w 1128712"/>
                    <a:gd name="connsiteY795" fmla="*/ 778969 h 890588"/>
                    <a:gd name="connsiteX796" fmla="*/ 318453 w 1128712"/>
                    <a:gd name="connsiteY796" fmla="*/ 765600 h 890588"/>
                    <a:gd name="connsiteX797" fmla="*/ 297180 w 1128712"/>
                    <a:gd name="connsiteY797" fmla="*/ 751913 h 890588"/>
                    <a:gd name="connsiteX798" fmla="*/ 278130 w 1128712"/>
                    <a:gd name="connsiteY798" fmla="*/ 737908 h 890588"/>
                    <a:gd name="connsiteX799" fmla="*/ 259715 w 1128712"/>
                    <a:gd name="connsiteY799" fmla="*/ 723903 h 890588"/>
                    <a:gd name="connsiteX800" fmla="*/ 242887 w 1128712"/>
                    <a:gd name="connsiteY800" fmla="*/ 709580 h 890588"/>
                    <a:gd name="connsiteX801" fmla="*/ 227647 w 1128712"/>
                    <a:gd name="connsiteY801" fmla="*/ 695256 h 890588"/>
                    <a:gd name="connsiteX802" fmla="*/ 213677 w 1128712"/>
                    <a:gd name="connsiteY802" fmla="*/ 680614 h 890588"/>
                    <a:gd name="connsiteX803" fmla="*/ 200660 w 1128712"/>
                    <a:gd name="connsiteY803" fmla="*/ 666609 h 890588"/>
                    <a:gd name="connsiteX804" fmla="*/ 189230 w 1128712"/>
                    <a:gd name="connsiteY804" fmla="*/ 652286 h 890588"/>
                    <a:gd name="connsiteX805" fmla="*/ 178753 w 1128712"/>
                    <a:gd name="connsiteY805" fmla="*/ 638281 h 890588"/>
                    <a:gd name="connsiteX806" fmla="*/ 169227 w 1128712"/>
                    <a:gd name="connsiteY806" fmla="*/ 623957 h 890588"/>
                    <a:gd name="connsiteX807" fmla="*/ 160655 w 1128712"/>
                    <a:gd name="connsiteY807" fmla="*/ 610270 h 890588"/>
                    <a:gd name="connsiteX808" fmla="*/ 153353 w 1128712"/>
                    <a:gd name="connsiteY808" fmla="*/ 596902 h 890588"/>
                    <a:gd name="connsiteX809" fmla="*/ 146685 w 1128712"/>
                    <a:gd name="connsiteY809" fmla="*/ 583851 h 890588"/>
                    <a:gd name="connsiteX810" fmla="*/ 141287 w 1128712"/>
                    <a:gd name="connsiteY810" fmla="*/ 571119 h 890588"/>
                    <a:gd name="connsiteX811" fmla="*/ 136207 w 1128712"/>
                    <a:gd name="connsiteY811" fmla="*/ 559342 h 890588"/>
                    <a:gd name="connsiteX812" fmla="*/ 132080 w 1128712"/>
                    <a:gd name="connsiteY812" fmla="*/ 547565 h 890588"/>
                    <a:gd name="connsiteX813" fmla="*/ 128587 w 1128712"/>
                    <a:gd name="connsiteY813" fmla="*/ 536743 h 890588"/>
                    <a:gd name="connsiteX814" fmla="*/ 125413 w 1128712"/>
                    <a:gd name="connsiteY814" fmla="*/ 526239 h 890588"/>
                    <a:gd name="connsiteX815" fmla="*/ 123507 w 1128712"/>
                    <a:gd name="connsiteY815" fmla="*/ 516372 h 890588"/>
                    <a:gd name="connsiteX816" fmla="*/ 121285 w 1128712"/>
                    <a:gd name="connsiteY816" fmla="*/ 507459 h 890588"/>
                    <a:gd name="connsiteX817" fmla="*/ 120015 w 1128712"/>
                    <a:gd name="connsiteY817" fmla="*/ 499502 h 890588"/>
                    <a:gd name="connsiteX818" fmla="*/ 118745 w 1128712"/>
                    <a:gd name="connsiteY818" fmla="*/ 492499 h 890588"/>
                    <a:gd name="connsiteX819" fmla="*/ 118110 w 1128712"/>
                    <a:gd name="connsiteY819" fmla="*/ 485815 h 890588"/>
                    <a:gd name="connsiteX820" fmla="*/ 117793 w 1128712"/>
                    <a:gd name="connsiteY820" fmla="*/ 480722 h 890588"/>
                    <a:gd name="connsiteX821" fmla="*/ 117475 w 1128712"/>
                    <a:gd name="connsiteY821" fmla="*/ 476266 h 890588"/>
                    <a:gd name="connsiteX822" fmla="*/ 117475 w 1128712"/>
                    <a:gd name="connsiteY822" fmla="*/ 473083 h 890588"/>
                    <a:gd name="connsiteX823" fmla="*/ 117475 w 1128712"/>
                    <a:gd name="connsiteY823" fmla="*/ 471173 h 890588"/>
                    <a:gd name="connsiteX824" fmla="*/ 1125838 w 1128712"/>
                    <a:gd name="connsiteY824" fmla="*/ 441325 h 890588"/>
                    <a:gd name="connsiteX825" fmla="*/ 1127115 w 1128712"/>
                    <a:gd name="connsiteY825" fmla="*/ 441325 h 890588"/>
                    <a:gd name="connsiteX826" fmla="*/ 1127115 w 1128712"/>
                    <a:gd name="connsiteY826" fmla="*/ 442278 h 890588"/>
                    <a:gd name="connsiteX827" fmla="*/ 1127754 w 1128712"/>
                    <a:gd name="connsiteY827" fmla="*/ 444818 h 890588"/>
                    <a:gd name="connsiteX828" fmla="*/ 1128073 w 1128712"/>
                    <a:gd name="connsiteY828" fmla="*/ 449263 h 890588"/>
                    <a:gd name="connsiteX829" fmla="*/ 1128712 w 1128712"/>
                    <a:gd name="connsiteY829" fmla="*/ 455295 h 890588"/>
                    <a:gd name="connsiteX830" fmla="*/ 1128712 w 1128712"/>
                    <a:gd name="connsiteY830" fmla="*/ 461963 h 890588"/>
                    <a:gd name="connsiteX831" fmla="*/ 1128073 w 1128712"/>
                    <a:gd name="connsiteY831" fmla="*/ 469900 h 890588"/>
                    <a:gd name="connsiteX832" fmla="*/ 1126796 w 1128712"/>
                    <a:gd name="connsiteY832" fmla="*/ 478790 h 890588"/>
                    <a:gd name="connsiteX833" fmla="*/ 1124560 w 1128712"/>
                    <a:gd name="connsiteY833" fmla="*/ 487998 h 890588"/>
                    <a:gd name="connsiteX834" fmla="*/ 1121686 w 1128712"/>
                    <a:gd name="connsiteY834" fmla="*/ 497523 h 890588"/>
                    <a:gd name="connsiteX835" fmla="*/ 1116896 w 1128712"/>
                    <a:gd name="connsiteY835" fmla="*/ 507048 h 890588"/>
                    <a:gd name="connsiteX836" fmla="*/ 1111148 w 1128712"/>
                    <a:gd name="connsiteY836" fmla="*/ 516573 h 890588"/>
                    <a:gd name="connsiteX837" fmla="*/ 1102845 w 1128712"/>
                    <a:gd name="connsiteY837" fmla="*/ 525780 h 890588"/>
                    <a:gd name="connsiteX838" fmla="*/ 1092945 w 1128712"/>
                    <a:gd name="connsiteY838" fmla="*/ 534353 h 890588"/>
                    <a:gd name="connsiteX839" fmla="*/ 1082726 w 1128712"/>
                    <a:gd name="connsiteY839" fmla="*/ 541020 h 890588"/>
                    <a:gd name="connsiteX840" fmla="*/ 1072506 w 1128712"/>
                    <a:gd name="connsiteY840" fmla="*/ 546418 h 890588"/>
                    <a:gd name="connsiteX841" fmla="*/ 1062926 w 1128712"/>
                    <a:gd name="connsiteY841" fmla="*/ 549910 h 890588"/>
                    <a:gd name="connsiteX842" fmla="*/ 1053345 w 1128712"/>
                    <a:gd name="connsiteY842" fmla="*/ 552768 h 890588"/>
                    <a:gd name="connsiteX843" fmla="*/ 1044404 w 1128712"/>
                    <a:gd name="connsiteY843" fmla="*/ 554355 h 890588"/>
                    <a:gd name="connsiteX844" fmla="*/ 1036420 w 1128712"/>
                    <a:gd name="connsiteY844" fmla="*/ 555308 h 890588"/>
                    <a:gd name="connsiteX845" fmla="*/ 1030033 w 1128712"/>
                    <a:gd name="connsiteY845" fmla="*/ 555625 h 890588"/>
                    <a:gd name="connsiteX846" fmla="*/ 1025243 w 1128712"/>
                    <a:gd name="connsiteY846" fmla="*/ 555625 h 890588"/>
                    <a:gd name="connsiteX847" fmla="*/ 1021730 w 1128712"/>
                    <a:gd name="connsiteY847" fmla="*/ 555625 h 890588"/>
                    <a:gd name="connsiteX848" fmla="*/ 1020452 w 1128712"/>
                    <a:gd name="connsiteY848" fmla="*/ 555308 h 890588"/>
                    <a:gd name="connsiteX849" fmla="*/ 1020452 w 1128712"/>
                    <a:gd name="connsiteY849" fmla="*/ 554038 h 890588"/>
                    <a:gd name="connsiteX850" fmla="*/ 1019814 w 1128712"/>
                    <a:gd name="connsiteY850" fmla="*/ 551498 h 890588"/>
                    <a:gd name="connsiteX851" fmla="*/ 1019494 w 1128712"/>
                    <a:gd name="connsiteY851" fmla="*/ 547053 h 890588"/>
                    <a:gd name="connsiteX852" fmla="*/ 1019175 w 1128712"/>
                    <a:gd name="connsiteY852" fmla="*/ 540703 h 890588"/>
                    <a:gd name="connsiteX853" fmla="*/ 1019494 w 1128712"/>
                    <a:gd name="connsiteY853" fmla="*/ 534035 h 890588"/>
                    <a:gd name="connsiteX854" fmla="*/ 1020452 w 1128712"/>
                    <a:gd name="connsiteY854" fmla="*/ 525780 h 890588"/>
                    <a:gd name="connsiteX855" fmla="*/ 1022688 w 1128712"/>
                    <a:gd name="connsiteY855" fmla="*/ 516573 h 890588"/>
                    <a:gd name="connsiteX856" fmla="*/ 1025881 w 1128712"/>
                    <a:gd name="connsiteY856" fmla="*/ 507365 h 890588"/>
                    <a:gd name="connsiteX857" fmla="*/ 1030672 w 1128712"/>
                    <a:gd name="connsiteY857" fmla="*/ 497205 h 890588"/>
                    <a:gd name="connsiteX858" fmla="*/ 1037378 w 1128712"/>
                    <a:gd name="connsiteY858" fmla="*/ 487045 h 890588"/>
                    <a:gd name="connsiteX859" fmla="*/ 1046320 w 1128712"/>
                    <a:gd name="connsiteY859" fmla="*/ 477203 h 890588"/>
                    <a:gd name="connsiteX860" fmla="*/ 1057178 w 1128712"/>
                    <a:gd name="connsiteY860" fmla="*/ 467678 h 890588"/>
                    <a:gd name="connsiteX861" fmla="*/ 1068355 w 1128712"/>
                    <a:gd name="connsiteY861" fmla="*/ 459740 h 890588"/>
                    <a:gd name="connsiteX862" fmla="*/ 1079213 w 1128712"/>
                    <a:gd name="connsiteY862" fmla="*/ 453390 h 890588"/>
                    <a:gd name="connsiteX863" fmla="*/ 1090390 w 1128712"/>
                    <a:gd name="connsiteY863" fmla="*/ 448945 h 890588"/>
                    <a:gd name="connsiteX864" fmla="*/ 1099971 w 1128712"/>
                    <a:gd name="connsiteY864" fmla="*/ 445770 h 890588"/>
                    <a:gd name="connsiteX865" fmla="*/ 1108912 w 1128712"/>
                    <a:gd name="connsiteY865" fmla="*/ 443230 h 890588"/>
                    <a:gd name="connsiteX866" fmla="*/ 1116257 w 1128712"/>
                    <a:gd name="connsiteY866" fmla="*/ 442278 h 890588"/>
                    <a:gd name="connsiteX867" fmla="*/ 1122325 w 1128712"/>
                    <a:gd name="connsiteY867" fmla="*/ 441643 h 890588"/>
                    <a:gd name="connsiteX868" fmla="*/ 1277 w 1128712"/>
                    <a:gd name="connsiteY868" fmla="*/ 439738 h 890588"/>
                    <a:gd name="connsiteX869" fmla="*/ 2874 w 1128712"/>
                    <a:gd name="connsiteY869" fmla="*/ 439738 h 890588"/>
                    <a:gd name="connsiteX870" fmla="*/ 6706 w 1128712"/>
                    <a:gd name="connsiteY870" fmla="*/ 440378 h 890588"/>
                    <a:gd name="connsiteX871" fmla="*/ 12455 w 1128712"/>
                    <a:gd name="connsiteY871" fmla="*/ 441019 h 890588"/>
                    <a:gd name="connsiteX872" fmla="*/ 19800 w 1128712"/>
                    <a:gd name="connsiteY872" fmla="*/ 442299 h 890588"/>
                    <a:gd name="connsiteX873" fmla="*/ 28422 w 1128712"/>
                    <a:gd name="connsiteY873" fmla="*/ 444540 h 890588"/>
                    <a:gd name="connsiteX874" fmla="*/ 38641 w 1128712"/>
                    <a:gd name="connsiteY874" fmla="*/ 447741 h 890588"/>
                    <a:gd name="connsiteX875" fmla="*/ 49180 w 1128712"/>
                    <a:gd name="connsiteY875" fmla="*/ 452223 h 890588"/>
                    <a:gd name="connsiteX876" fmla="*/ 60357 w 1128712"/>
                    <a:gd name="connsiteY876" fmla="*/ 458626 h 890588"/>
                    <a:gd name="connsiteX877" fmla="*/ 71854 w 1128712"/>
                    <a:gd name="connsiteY877" fmla="*/ 466309 h 890588"/>
                    <a:gd name="connsiteX878" fmla="*/ 82712 w 1128712"/>
                    <a:gd name="connsiteY878" fmla="*/ 476553 h 890588"/>
                    <a:gd name="connsiteX879" fmla="*/ 91334 w 1128712"/>
                    <a:gd name="connsiteY879" fmla="*/ 486477 h 890588"/>
                    <a:gd name="connsiteX880" fmla="*/ 98040 w 1128712"/>
                    <a:gd name="connsiteY880" fmla="*/ 496402 h 890588"/>
                    <a:gd name="connsiteX881" fmla="*/ 102831 w 1128712"/>
                    <a:gd name="connsiteY881" fmla="*/ 506646 h 890588"/>
                    <a:gd name="connsiteX882" fmla="*/ 106343 w 1128712"/>
                    <a:gd name="connsiteY882" fmla="*/ 516250 h 890588"/>
                    <a:gd name="connsiteX883" fmla="*/ 108260 w 1128712"/>
                    <a:gd name="connsiteY883" fmla="*/ 525214 h 890588"/>
                    <a:gd name="connsiteX884" fmla="*/ 109537 w 1128712"/>
                    <a:gd name="connsiteY884" fmla="*/ 533537 h 890588"/>
                    <a:gd name="connsiteX885" fmla="*/ 109537 w 1128712"/>
                    <a:gd name="connsiteY885" fmla="*/ 540580 h 890588"/>
                    <a:gd name="connsiteX886" fmla="*/ 109537 w 1128712"/>
                    <a:gd name="connsiteY886" fmla="*/ 546662 h 890588"/>
                    <a:gd name="connsiteX887" fmla="*/ 108579 w 1128712"/>
                    <a:gd name="connsiteY887" fmla="*/ 551464 h 890588"/>
                    <a:gd name="connsiteX888" fmla="*/ 108260 w 1128712"/>
                    <a:gd name="connsiteY888" fmla="*/ 554025 h 890588"/>
                    <a:gd name="connsiteX889" fmla="*/ 107940 w 1128712"/>
                    <a:gd name="connsiteY889" fmla="*/ 555306 h 890588"/>
                    <a:gd name="connsiteX890" fmla="*/ 106982 w 1128712"/>
                    <a:gd name="connsiteY890" fmla="*/ 555306 h 890588"/>
                    <a:gd name="connsiteX891" fmla="*/ 103789 w 1128712"/>
                    <a:gd name="connsiteY891" fmla="*/ 555626 h 890588"/>
                    <a:gd name="connsiteX892" fmla="*/ 98998 w 1128712"/>
                    <a:gd name="connsiteY892" fmla="*/ 555626 h 890588"/>
                    <a:gd name="connsiteX893" fmla="*/ 92292 w 1128712"/>
                    <a:gd name="connsiteY893" fmla="*/ 555306 h 890588"/>
                    <a:gd name="connsiteX894" fmla="*/ 84308 w 1128712"/>
                    <a:gd name="connsiteY894" fmla="*/ 554025 h 890588"/>
                    <a:gd name="connsiteX895" fmla="*/ 75686 w 1128712"/>
                    <a:gd name="connsiteY895" fmla="*/ 552425 h 890588"/>
                    <a:gd name="connsiteX896" fmla="*/ 66105 w 1128712"/>
                    <a:gd name="connsiteY896" fmla="*/ 549864 h 890588"/>
                    <a:gd name="connsiteX897" fmla="*/ 55886 w 1128712"/>
                    <a:gd name="connsiteY897" fmla="*/ 545702 h 890588"/>
                    <a:gd name="connsiteX898" fmla="*/ 45667 w 1128712"/>
                    <a:gd name="connsiteY898" fmla="*/ 540580 h 890588"/>
                    <a:gd name="connsiteX899" fmla="*/ 35448 w 1128712"/>
                    <a:gd name="connsiteY899" fmla="*/ 533857 h 890588"/>
                    <a:gd name="connsiteX900" fmla="*/ 25548 w 1128712"/>
                    <a:gd name="connsiteY900" fmla="*/ 525214 h 890588"/>
                    <a:gd name="connsiteX901" fmla="*/ 17884 w 1128712"/>
                    <a:gd name="connsiteY901" fmla="*/ 516250 h 890588"/>
                    <a:gd name="connsiteX902" fmla="*/ 11497 w 1128712"/>
                    <a:gd name="connsiteY902" fmla="*/ 506646 h 890588"/>
                    <a:gd name="connsiteX903" fmla="*/ 7026 w 1128712"/>
                    <a:gd name="connsiteY903" fmla="*/ 496722 h 890588"/>
                    <a:gd name="connsiteX904" fmla="*/ 3832 w 1128712"/>
                    <a:gd name="connsiteY904" fmla="*/ 487118 h 890588"/>
                    <a:gd name="connsiteX905" fmla="*/ 1916 w 1128712"/>
                    <a:gd name="connsiteY905" fmla="*/ 477834 h 890588"/>
                    <a:gd name="connsiteX906" fmla="*/ 319 w 1128712"/>
                    <a:gd name="connsiteY906" fmla="*/ 469190 h 890588"/>
                    <a:gd name="connsiteX907" fmla="*/ 0 w 1128712"/>
                    <a:gd name="connsiteY907" fmla="*/ 461507 h 890588"/>
                    <a:gd name="connsiteX908" fmla="*/ 0 w 1128712"/>
                    <a:gd name="connsiteY908" fmla="*/ 457345 h 890588"/>
                    <a:gd name="connsiteX909" fmla="*/ 0 w 1128712"/>
                    <a:gd name="connsiteY909" fmla="*/ 454144 h 890588"/>
                    <a:gd name="connsiteX910" fmla="*/ 319 w 1128712"/>
                    <a:gd name="connsiteY910" fmla="*/ 448062 h 890588"/>
                    <a:gd name="connsiteX911" fmla="*/ 958 w 1128712"/>
                    <a:gd name="connsiteY911" fmla="*/ 443580 h 890588"/>
                    <a:gd name="connsiteX912" fmla="*/ 1277 w 1128712"/>
                    <a:gd name="connsiteY912" fmla="*/ 441019 h 890588"/>
                    <a:gd name="connsiteX913" fmla="*/ 924452 w 1128712"/>
                    <a:gd name="connsiteY913" fmla="*/ 393700 h 890588"/>
                    <a:gd name="connsiteX914" fmla="*/ 925420 w 1128712"/>
                    <a:gd name="connsiteY914" fmla="*/ 394331 h 890588"/>
                    <a:gd name="connsiteX915" fmla="*/ 927034 w 1128712"/>
                    <a:gd name="connsiteY915" fmla="*/ 395909 h 890588"/>
                    <a:gd name="connsiteX916" fmla="*/ 930262 w 1128712"/>
                    <a:gd name="connsiteY916" fmla="*/ 398433 h 890588"/>
                    <a:gd name="connsiteX917" fmla="*/ 934135 w 1128712"/>
                    <a:gd name="connsiteY917" fmla="*/ 402219 h 890588"/>
                    <a:gd name="connsiteX918" fmla="*/ 938654 w 1128712"/>
                    <a:gd name="connsiteY918" fmla="*/ 406952 h 890588"/>
                    <a:gd name="connsiteX919" fmla="*/ 943818 w 1128712"/>
                    <a:gd name="connsiteY919" fmla="*/ 412632 h 890588"/>
                    <a:gd name="connsiteX920" fmla="*/ 948982 w 1128712"/>
                    <a:gd name="connsiteY920" fmla="*/ 419573 h 890588"/>
                    <a:gd name="connsiteX921" fmla="*/ 954146 w 1128712"/>
                    <a:gd name="connsiteY921" fmla="*/ 427461 h 890588"/>
                    <a:gd name="connsiteX922" fmla="*/ 958988 w 1128712"/>
                    <a:gd name="connsiteY922" fmla="*/ 436296 h 890588"/>
                    <a:gd name="connsiteX923" fmla="*/ 963184 w 1128712"/>
                    <a:gd name="connsiteY923" fmla="*/ 446078 h 890588"/>
                    <a:gd name="connsiteX924" fmla="*/ 966412 w 1128712"/>
                    <a:gd name="connsiteY924" fmla="*/ 456806 h 890588"/>
                    <a:gd name="connsiteX925" fmla="*/ 968994 w 1128712"/>
                    <a:gd name="connsiteY925" fmla="*/ 468480 h 890588"/>
                    <a:gd name="connsiteX926" fmla="*/ 969962 w 1128712"/>
                    <a:gd name="connsiteY926" fmla="*/ 480470 h 890588"/>
                    <a:gd name="connsiteX927" fmla="*/ 969639 w 1128712"/>
                    <a:gd name="connsiteY927" fmla="*/ 491514 h 890588"/>
                    <a:gd name="connsiteX928" fmla="*/ 968348 w 1128712"/>
                    <a:gd name="connsiteY928" fmla="*/ 501611 h 890588"/>
                    <a:gd name="connsiteX929" fmla="*/ 965766 w 1128712"/>
                    <a:gd name="connsiteY929" fmla="*/ 510761 h 890588"/>
                    <a:gd name="connsiteX930" fmla="*/ 962538 w 1128712"/>
                    <a:gd name="connsiteY930" fmla="*/ 518965 h 890588"/>
                    <a:gd name="connsiteX931" fmla="*/ 958988 w 1128712"/>
                    <a:gd name="connsiteY931" fmla="*/ 525906 h 890588"/>
                    <a:gd name="connsiteX932" fmla="*/ 955115 w 1128712"/>
                    <a:gd name="connsiteY932" fmla="*/ 532217 h 890588"/>
                    <a:gd name="connsiteX933" fmla="*/ 951241 w 1128712"/>
                    <a:gd name="connsiteY933" fmla="*/ 536950 h 890588"/>
                    <a:gd name="connsiteX934" fmla="*/ 948014 w 1128712"/>
                    <a:gd name="connsiteY934" fmla="*/ 541052 h 890588"/>
                    <a:gd name="connsiteX935" fmla="*/ 945432 w 1128712"/>
                    <a:gd name="connsiteY935" fmla="*/ 543576 h 890588"/>
                    <a:gd name="connsiteX936" fmla="*/ 943495 w 1128712"/>
                    <a:gd name="connsiteY936" fmla="*/ 545469 h 890588"/>
                    <a:gd name="connsiteX937" fmla="*/ 943172 w 1128712"/>
                    <a:gd name="connsiteY937" fmla="*/ 546100 h 890588"/>
                    <a:gd name="connsiteX938" fmla="*/ 941881 w 1128712"/>
                    <a:gd name="connsiteY938" fmla="*/ 545785 h 890588"/>
                    <a:gd name="connsiteX939" fmla="*/ 939945 w 1128712"/>
                    <a:gd name="connsiteY939" fmla="*/ 544207 h 890588"/>
                    <a:gd name="connsiteX940" fmla="*/ 936394 w 1128712"/>
                    <a:gd name="connsiteY940" fmla="*/ 541998 h 890588"/>
                    <a:gd name="connsiteX941" fmla="*/ 931553 w 1128712"/>
                    <a:gd name="connsiteY941" fmla="*/ 538527 h 890588"/>
                    <a:gd name="connsiteX942" fmla="*/ 926711 w 1128712"/>
                    <a:gd name="connsiteY942" fmla="*/ 534110 h 890588"/>
                    <a:gd name="connsiteX943" fmla="*/ 920901 w 1128712"/>
                    <a:gd name="connsiteY943" fmla="*/ 529062 h 890588"/>
                    <a:gd name="connsiteX944" fmla="*/ 915092 w 1128712"/>
                    <a:gd name="connsiteY944" fmla="*/ 522436 h 890588"/>
                    <a:gd name="connsiteX945" fmla="*/ 909604 w 1128712"/>
                    <a:gd name="connsiteY945" fmla="*/ 515494 h 890588"/>
                    <a:gd name="connsiteX946" fmla="*/ 904440 w 1128712"/>
                    <a:gd name="connsiteY946" fmla="*/ 506975 h 890588"/>
                    <a:gd name="connsiteX947" fmla="*/ 899599 w 1128712"/>
                    <a:gd name="connsiteY947" fmla="*/ 497824 h 890588"/>
                    <a:gd name="connsiteX948" fmla="*/ 895725 w 1128712"/>
                    <a:gd name="connsiteY948" fmla="*/ 487096 h 890588"/>
                    <a:gd name="connsiteX949" fmla="*/ 893143 w 1128712"/>
                    <a:gd name="connsiteY949" fmla="*/ 475737 h 890588"/>
                    <a:gd name="connsiteX950" fmla="*/ 892175 w 1128712"/>
                    <a:gd name="connsiteY950" fmla="*/ 464694 h 890588"/>
                    <a:gd name="connsiteX951" fmla="*/ 892498 w 1128712"/>
                    <a:gd name="connsiteY951" fmla="*/ 454597 h 890588"/>
                    <a:gd name="connsiteX952" fmla="*/ 894434 w 1128712"/>
                    <a:gd name="connsiteY952" fmla="*/ 445131 h 890588"/>
                    <a:gd name="connsiteX953" fmla="*/ 896694 w 1128712"/>
                    <a:gd name="connsiteY953" fmla="*/ 435665 h 890588"/>
                    <a:gd name="connsiteX954" fmla="*/ 899921 w 1128712"/>
                    <a:gd name="connsiteY954" fmla="*/ 427777 h 890588"/>
                    <a:gd name="connsiteX955" fmla="*/ 904117 w 1128712"/>
                    <a:gd name="connsiteY955" fmla="*/ 420204 h 890588"/>
                    <a:gd name="connsiteX956" fmla="*/ 907991 w 1128712"/>
                    <a:gd name="connsiteY956" fmla="*/ 413263 h 890588"/>
                    <a:gd name="connsiteX957" fmla="*/ 912187 w 1128712"/>
                    <a:gd name="connsiteY957" fmla="*/ 407583 h 890588"/>
                    <a:gd name="connsiteX958" fmla="*/ 916060 w 1128712"/>
                    <a:gd name="connsiteY958" fmla="*/ 402850 h 890588"/>
                    <a:gd name="connsiteX959" fmla="*/ 919287 w 1128712"/>
                    <a:gd name="connsiteY959" fmla="*/ 399064 h 890588"/>
                    <a:gd name="connsiteX960" fmla="*/ 922192 w 1128712"/>
                    <a:gd name="connsiteY960" fmla="*/ 395909 h 890588"/>
                    <a:gd name="connsiteX961" fmla="*/ 923806 w 1128712"/>
                    <a:gd name="connsiteY961" fmla="*/ 394331 h 890588"/>
                    <a:gd name="connsiteX962" fmla="*/ 203648 w 1128712"/>
                    <a:gd name="connsiteY962" fmla="*/ 393700 h 890588"/>
                    <a:gd name="connsiteX963" fmla="*/ 203964 w 1128712"/>
                    <a:gd name="connsiteY963" fmla="*/ 394331 h 890588"/>
                    <a:gd name="connsiteX964" fmla="*/ 205861 w 1128712"/>
                    <a:gd name="connsiteY964" fmla="*/ 395909 h 890588"/>
                    <a:gd name="connsiteX965" fmla="*/ 208707 w 1128712"/>
                    <a:gd name="connsiteY965" fmla="*/ 398748 h 890588"/>
                    <a:gd name="connsiteX966" fmla="*/ 212185 w 1128712"/>
                    <a:gd name="connsiteY966" fmla="*/ 402535 h 890588"/>
                    <a:gd name="connsiteX967" fmla="*/ 215663 w 1128712"/>
                    <a:gd name="connsiteY967" fmla="*/ 407583 h 890588"/>
                    <a:gd name="connsiteX968" fmla="*/ 219773 w 1128712"/>
                    <a:gd name="connsiteY968" fmla="*/ 413263 h 890588"/>
                    <a:gd name="connsiteX969" fmla="*/ 223567 w 1128712"/>
                    <a:gd name="connsiteY969" fmla="*/ 419889 h 890588"/>
                    <a:gd name="connsiteX970" fmla="*/ 227362 w 1128712"/>
                    <a:gd name="connsiteY970" fmla="*/ 427461 h 890588"/>
                    <a:gd name="connsiteX971" fmla="*/ 230523 w 1128712"/>
                    <a:gd name="connsiteY971" fmla="*/ 435665 h 890588"/>
                    <a:gd name="connsiteX972" fmla="*/ 233053 w 1128712"/>
                    <a:gd name="connsiteY972" fmla="*/ 444816 h 890588"/>
                    <a:gd name="connsiteX973" fmla="*/ 234634 w 1128712"/>
                    <a:gd name="connsiteY973" fmla="*/ 454597 h 890588"/>
                    <a:gd name="connsiteX974" fmla="*/ 234950 w 1128712"/>
                    <a:gd name="connsiteY974" fmla="*/ 464694 h 890588"/>
                    <a:gd name="connsiteX975" fmla="*/ 234001 w 1128712"/>
                    <a:gd name="connsiteY975" fmla="*/ 475737 h 890588"/>
                    <a:gd name="connsiteX976" fmla="*/ 231472 w 1128712"/>
                    <a:gd name="connsiteY976" fmla="*/ 487096 h 890588"/>
                    <a:gd name="connsiteX977" fmla="*/ 227994 w 1128712"/>
                    <a:gd name="connsiteY977" fmla="*/ 497509 h 890588"/>
                    <a:gd name="connsiteX978" fmla="*/ 223567 w 1128712"/>
                    <a:gd name="connsiteY978" fmla="*/ 506975 h 890588"/>
                    <a:gd name="connsiteX979" fmla="*/ 218509 w 1128712"/>
                    <a:gd name="connsiteY979" fmla="*/ 515178 h 890588"/>
                    <a:gd name="connsiteX980" fmla="*/ 212817 w 1128712"/>
                    <a:gd name="connsiteY980" fmla="*/ 522436 h 890588"/>
                    <a:gd name="connsiteX981" fmla="*/ 207126 w 1128712"/>
                    <a:gd name="connsiteY981" fmla="*/ 528746 h 890588"/>
                    <a:gd name="connsiteX982" fmla="*/ 201751 w 1128712"/>
                    <a:gd name="connsiteY982" fmla="*/ 534110 h 890588"/>
                    <a:gd name="connsiteX983" fmla="*/ 196376 w 1128712"/>
                    <a:gd name="connsiteY983" fmla="*/ 538212 h 890588"/>
                    <a:gd name="connsiteX984" fmla="*/ 191949 w 1128712"/>
                    <a:gd name="connsiteY984" fmla="*/ 541683 h 890588"/>
                    <a:gd name="connsiteX985" fmla="*/ 188471 w 1128712"/>
                    <a:gd name="connsiteY985" fmla="*/ 543891 h 890588"/>
                    <a:gd name="connsiteX986" fmla="*/ 186258 w 1128712"/>
                    <a:gd name="connsiteY986" fmla="*/ 545469 h 890588"/>
                    <a:gd name="connsiteX987" fmla="*/ 185626 w 1128712"/>
                    <a:gd name="connsiteY987" fmla="*/ 546100 h 890588"/>
                    <a:gd name="connsiteX988" fmla="*/ 184993 w 1128712"/>
                    <a:gd name="connsiteY988" fmla="*/ 545469 h 890588"/>
                    <a:gd name="connsiteX989" fmla="*/ 183096 w 1128712"/>
                    <a:gd name="connsiteY989" fmla="*/ 543576 h 890588"/>
                    <a:gd name="connsiteX990" fmla="*/ 180250 w 1128712"/>
                    <a:gd name="connsiteY990" fmla="*/ 540736 h 890588"/>
                    <a:gd name="connsiteX991" fmla="*/ 177405 w 1128712"/>
                    <a:gd name="connsiteY991" fmla="*/ 536950 h 890588"/>
                    <a:gd name="connsiteX992" fmla="*/ 173294 w 1128712"/>
                    <a:gd name="connsiteY992" fmla="*/ 531586 h 890588"/>
                    <a:gd name="connsiteX993" fmla="*/ 169816 w 1128712"/>
                    <a:gd name="connsiteY993" fmla="*/ 525591 h 890588"/>
                    <a:gd name="connsiteX994" fmla="*/ 166022 w 1128712"/>
                    <a:gd name="connsiteY994" fmla="*/ 518334 h 890588"/>
                    <a:gd name="connsiteX995" fmla="*/ 162860 w 1128712"/>
                    <a:gd name="connsiteY995" fmla="*/ 510761 h 890588"/>
                    <a:gd name="connsiteX996" fmla="*/ 160647 w 1128712"/>
                    <a:gd name="connsiteY996" fmla="*/ 501611 h 890588"/>
                    <a:gd name="connsiteX997" fmla="*/ 159066 w 1128712"/>
                    <a:gd name="connsiteY997" fmla="*/ 491198 h 890588"/>
                    <a:gd name="connsiteX998" fmla="*/ 158750 w 1128712"/>
                    <a:gd name="connsiteY998" fmla="*/ 480470 h 890588"/>
                    <a:gd name="connsiteX999" fmla="*/ 159699 w 1128712"/>
                    <a:gd name="connsiteY999" fmla="*/ 468480 h 890588"/>
                    <a:gd name="connsiteX1000" fmla="*/ 162228 w 1128712"/>
                    <a:gd name="connsiteY1000" fmla="*/ 456490 h 890588"/>
                    <a:gd name="connsiteX1001" fmla="*/ 165706 w 1128712"/>
                    <a:gd name="connsiteY1001" fmla="*/ 445762 h 890588"/>
                    <a:gd name="connsiteX1002" fmla="*/ 169816 w 1128712"/>
                    <a:gd name="connsiteY1002" fmla="*/ 435665 h 890588"/>
                    <a:gd name="connsiteX1003" fmla="*/ 174559 w 1128712"/>
                    <a:gd name="connsiteY1003" fmla="*/ 426830 h 890588"/>
                    <a:gd name="connsiteX1004" fmla="*/ 179302 w 1128712"/>
                    <a:gd name="connsiteY1004" fmla="*/ 419258 h 890588"/>
                    <a:gd name="connsiteX1005" fmla="*/ 184677 w 1128712"/>
                    <a:gd name="connsiteY1005" fmla="*/ 412316 h 890588"/>
                    <a:gd name="connsiteX1006" fmla="*/ 189420 w 1128712"/>
                    <a:gd name="connsiteY1006" fmla="*/ 406952 h 890588"/>
                    <a:gd name="connsiteX1007" fmla="*/ 193846 w 1128712"/>
                    <a:gd name="connsiteY1007" fmla="*/ 402219 h 890588"/>
                    <a:gd name="connsiteX1008" fmla="*/ 197957 w 1128712"/>
                    <a:gd name="connsiteY1008" fmla="*/ 398433 h 890588"/>
                    <a:gd name="connsiteX1009" fmla="*/ 200802 w 1128712"/>
                    <a:gd name="connsiteY1009" fmla="*/ 395593 h 890588"/>
                    <a:gd name="connsiteX1010" fmla="*/ 203016 w 1128712"/>
                    <a:gd name="connsiteY1010" fmla="*/ 394015 h 890588"/>
                    <a:gd name="connsiteX1011" fmla="*/ 1027944 w 1128712"/>
                    <a:gd name="connsiteY1011" fmla="*/ 295275 h 890588"/>
                    <a:gd name="connsiteX1012" fmla="*/ 1028263 w 1128712"/>
                    <a:gd name="connsiteY1012" fmla="*/ 295909 h 890588"/>
                    <a:gd name="connsiteX1013" fmla="*/ 1030176 w 1128712"/>
                    <a:gd name="connsiteY1013" fmla="*/ 297810 h 890588"/>
                    <a:gd name="connsiteX1014" fmla="*/ 1032726 w 1128712"/>
                    <a:gd name="connsiteY1014" fmla="*/ 300978 h 890588"/>
                    <a:gd name="connsiteX1015" fmla="*/ 1036233 w 1128712"/>
                    <a:gd name="connsiteY1015" fmla="*/ 304463 h 890588"/>
                    <a:gd name="connsiteX1016" fmla="*/ 1039740 w 1128712"/>
                    <a:gd name="connsiteY1016" fmla="*/ 309850 h 890588"/>
                    <a:gd name="connsiteX1017" fmla="*/ 1043566 w 1128712"/>
                    <a:gd name="connsiteY1017" fmla="*/ 315553 h 890588"/>
                    <a:gd name="connsiteX1018" fmla="*/ 1047072 w 1128712"/>
                    <a:gd name="connsiteY1018" fmla="*/ 322206 h 890588"/>
                    <a:gd name="connsiteX1019" fmla="*/ 1050579 w 1128712"/>
                    <a:gd name="connsiteY1019" fmla="*/ 330127 h 890588"/>
                    <a:gd name="connsiteX1020" fmla="*/ 1053767 w 1128712"/>
                    <a:gd name="connsiteY1020" fmla="*/ 338365 h 890588"/>
                    <a:gd name="connsiteX1021" fmla="*/ 1055680 w 1128712"/>
                    <a:gd name="connsiteY1021" fmla="*/ 347553 h 890588"/>
                    <a:gd name="connsiteX1022" fmla="*/ 1057274 w 1128712"/>
                    <a:gd name="connsiteY1022" fmla="*/ 357692 h 890588"/>
                    <a:gd name="connsiteX1023" fmla="*/ 1057274 w 1128712"/>
                    <a:gd name="connsiteY1023" fmla="*/ 367831 h 890588"/>
                    <a:gd name="connsiteX1024" fmla="*/ 1055680 w 1128712"/>
                    <a:gd name="connsiteY1024" fmla="*/ 378604 h 890588"/>
                    <a:gd name="connsiteX1025" fmla="*/ 1053130 w 1128712"/>
                    <a:gd name="connsiteY1025" fmla="*/ 390010 h 890588"/>
                    <a:gd name="connsiteX1026" fmla="*/ 1048985 w 1128712"/>
                    <a:gd name="connsiteY1026" fmla="*/ 400466 h 890588"/>
                    <a:gd name="connsiteX1027" fmla="*/ 1044203 w 1128712"/>
                    <a:gd name="connsiteY1027" fmla="*/ 409654 h 890588"/>
                    <a:gd name="connsiteX1028" fmla="*/ 1038465 w 1128712"/>
                    <a:gd name="connsiteY1028" fmla="*/ 417892 h 890588"/>
                    <a:gd name="connsiteX1029" fmla="*/ 1032726 w 1128712"/>
                    <a:gd name="connsiteY1029" fmla="*/ 425179 h 890588"/>
                    <a:gd name="connsiteX1030" fmla="*/ 1026988 w 1128712"/>
                    <a:gd name="connsiteY1030" fmla="*/ 430882 h 890588"/>
                    <a:gd name="connsiteX1031" fmla="*/ 1020931 w 1128712"/>
                    <a:gd name="connsiteY1031" fmla="*/ 435952 h 890588"/>
                    <a:gd name="connsiteX1032" fmla="*/ 1015830 w 1128712"/>
                    <a:gd name="connsiteY1032" fmla="*/ 440071 h 890588"/>
                    <a:gd name="connsiteX1033" fmla="*/ 1011048 w 1128712"/>
                    <a:gd name="connsiteY1033" fmla="*/ 443556 h 890588"/>
                    <a:gd name="connsiteX1034" fmla="*/ 1007541 w 1128712"/>
                    <a:gd name="connsiteY1034" fmla="*/ 445774 h 890588"/>
                    <a:gd name="connsiteX1035" fmla="*/ 1005629 w 1128712"/>
                    <a:gd name="connsiteY1035" fmla="*/ 447041 h 890588"/>
                    <a:gd name="connsiteX1036" fmla="*/ 1004672 w 1128712"/>
                    <a:gd name="connsiteY1036" fmla="*/ 447675 h 890588"/>
                    <a:gd name="connsiteX1037" fmla="*/ 1003716 w 1128712"/>
                    <a:gd name="connsiteY1037" fmla="*/ 447041 h 890588"/>
                    <a:gd name="connsiteX1038" fmla="*/ 1002122 w 1128712"/>
                    <a:gd name="connsiteY1038" fmla="*/ 445457 h 890588"/>
                    <a:gd name="connsiteX1039" fmla="*/ 999571 w 1128712"/>
                    <a:gd name="connsiteY1039" fmla="*/ 442289 h 890588"/>
                    <a:gd name="connsiteX1040" fmla="*/ 996383 w 1128712"/>
                    <a:gd name="connsiteY1040" fmla="*/ 438170 h 890588"/>
                    <a:gd name="connsiteX1041" fmla="*/ 992877 w 1128712"/>
                    <a:gd name="connsiteY1041" fmla="*/ 433100 h 890588"/>
                    <a:gd name="connsiteX1042" fmla="*/ 989370 w 1128712"/>
                    <a:gd name="connsiteY1042" fmla="*/ 426763 h 890588"/>
                    <a:gd name="connsiteX1043" fmla="*/ 985863 w 1128712"/>
                    <a:gd name="connsiteY1043" fmla="*/ 419793 h 890588"/>
                    <a:gd name="connsiteX1044" fmla="*/ 982994 w 1128712"/>
                    <a:gd name="connsiteY1044" fmla="*/ 411555 h 890588"/>
                    <a:gd name="connsiteX1045" fmla="*/ 981081 w 1128712"/>
                    <a:gd name="connsiteY1045" fmla="*/ 402367 h 890588"/>
                    <a:gd name="connsiteX1046" fmla="*/ 979487 w 1128712"/>
                    <a:gd name="connsiteY1046" fmla="*/ 391911 h 890588"/>
                    <a:gd name="connsiteX1047" fmla="*/ 979487 w 1128712"/>
                    <a:gd name="connsiteY1047" fmla="*/ 381138 h 890588"/>
                    <a:gd name="connsiteX1048" fmla="*/ 981400 w 1128712"/>
                    <a:gd name="connsiteY1048" fmla="*/ 369099 h 890588"/>
                    <a:gd name="connsiteX1049" fmla="*/ 984269 w 1128712"/>
                    <a:gd name="connsiteY1049" fmla="*/ 357059 h 890588"/>
                    <a:gd name="connsiteX1050" fmla="*/ 988095 w 1128712"/>
                    <a:gd name="connsiteY1050" fmla="*/ 346603 h 890588"/>
                    <a:gd name="connsiteX1051" fmla="*/ 992239 w 1128712"/>
                    <a:gd name="connsiteY1051" fmla="*/ 336781 h 890588"/>
                    <a:gd name="connsiteX1052" fmla="*/ 997659 w 1128712"/>
                    <a:gd name="connsiteY1052" fmla="*/ 328226 h 890588"/>
                    <a:gd name="connsiteX1053" fmla="*/ 1002759 w 1128712"/>
                    <a:gd name="connsiteY1053" fmla="*/ 320305 h 890588"/>
                    <a:gd name="connsiteX1054" fmla="*/ 1008179 w 1128712"/>
                    <a:gd name="connsiteY1054" fmla="*/ 313968 h 890588"/>
                    <a:gd name="connsiteX1055" fmla="*/ 1013280 w 1128712"/>
                    <a:gd name="connsiteY1055" fmla="*/ 307948 h 890588"/>
                    <a:gd name="connsiteX1056" fmla="*/ 1017743 w 1128712"/>
                    <a:gd name="connsiteY1056" fmla="*/ 303513 h 890588"/>
                    <a:gd name="connsiteX1057" fmla="*/ 1021887 w 1128712"/>
                    <a:gd name="connsiteY1057" fmla="*/ 300027 h 890588"/>
                    <a:gd name="connsiteX1058" fmla="*/ 1025394 w 1128712"/>
                    <a:gd name="connsiteY1058" fmla="*/ 297493 h 890588"/>
                    <a:gd name="connsiteX1059" fmla="*/ 1026988 w 1128712"/>
                    <a:gd name="connsiteY1059" fmla="*/ 295909 h 890588"/>
                    <a:gd name="connsiteX1060" fmla="*/ 100887 w 1128712"/>
                    <a:gd name="connsiteY1060" fmla="*/ 295275 h 890588"/>
                    <a:gd name="connsiteX1061" fmla="*/ 101848 w 1128712"/>
                    <a:gd name="connsiteY1061" fmla="*/ 295592 h 890588"/>
                    <a:gd name="connsiteX1062" fmla="*/ 103768 w 1128712"/>
                    <a:gd name="connsiteY1062" fmla="*/ 297497 h 890588"/>
                    <a:gd name="connsiteX1063" fmla="*/ 106969 w 1128712"/>
                    <a:gd name="connsiteY1063" fmla="*/ 299720 h 890588"/>
                    <a:gd name="connsiteX1064" fmla="*/ 110811 w 1128712"/>
                    <a:gd name="connsiteY1064" fmla="*/ 303530 h 890588"/>
                    <a:gd name="connsiteX1065" fmla="*/ 115932 w 1128712"/>
                    <a:gd name="connsiteY1065" fmla="*/ 307975 h 890588"/>
                    <a:gd name="connsiteX1066" fmla="*/ 120734 w 1128712"/>
                    <a:gd name="connsiteY1066" fmla="*/ 313372 h 890588"/>
                    <a:gd name="connsiteX1067" fmla="*/ 126176 w 1128712"/>
                    <a:gd name="connsiteY1067" fmla="*/ 320357 h 890588"/>
                    <a:gd name="connsiteX1068" fmla="*/ 131298 w 1128712"/>
                    <a:gd name="connsiteY1068" fmla="*/ 327977 h 890588"/>
                    <a:gd name="connsiteX1069" fmla="*/ 136740 w 1128712"/>
                    <a:gd name="connsiteY1069" fmla="*/ 336867 h 890588"/>
                    <a:gd name="connsiteX1070" fmla="*/ 140901 w 1128712"/>
                    <a:gd name="connsiteY1070" fmla="*/ 346392 h 890588"/>
                    <a:gd name="connsiteX1071" fmla="*/ 144742 w 1128712"/>
                    <a:gd name="connsiteY1071" fmla="*/ 357187 h 890588"/>
                    <a:gd name="connsiteX1072" fmla="*/ 147623 w 1128712"/>
                    <a:gd name="connsiteY1072" fmla="*/ 369252 h 890588"/>
                    <a:gd name="connsiteX1073" fmla="*/ 149224 w 1128712"/>
                    <a:gd name="connsiteY1073" fmla="*/ 381000 h 890588"/>
                    <a:gd name="connsiteX1074" fmla="*/ 149224 w 1128712"/>
                    <a:gd name="connsiteY1074" fmla="*/ 392112 h 890588"/>
                    <a:gd name="connsiteX1075" fmla="*/ 147944 w 1128712"/>
                    <a:gd name="connsiteY1075" fmla="*/ 402272 h 890588"/>
                    <a:gd name="connsiteX1076" fmla="*/ 145703 w 1128712"/>
                    <a:gd name="connsiteY1076" fmla="*/ 411480 h 890588"/>
                    <a:gd name="connsiteX1077" fmla="*/ 142822 w 1128712"/>
                    <a:gd name="connsiteY1077" fmla="*/ 419735 h 890588"/>
                    <a:gd name="connsiteX1078" fmla="*/ 139301 w 1128712"/>
                    <a:gd name="connsiteY1078" fmla="*/ 426720 h 890588"/>
                    <a:gd name="connsiteX1079" fmla="*/ 135779 w 1128712"/>
                    <a:gd name="connsiteY1079" fmla="*/ 433070 h 890588"/>
                    <a:gd name="connsiteX1080" fmla="*/ 132578 w 1128712"/>
                    <a:gd name="connsiteY1080" fmla="*/ 438467 h 890588"/>
                    <a:gd name="connsiteX1081" fmla="*/ 129697 w 1128712"/>
                    <a:gd name="connsiteY1081" fmla="*/ 442278 h 890588"/>
                    <a:gd name="connsiteX1082" fmla="*/ 126816 w 1128712"/>
                    <a:gd name="connsiteY1082" fmla="*/ 445453 h 890588"/>
                    <a:gd name="connsiteX1083" fmla="*/ 124896 w 1128712"/>
                    <a:gd name="connsiteY1083" fmla="*/ 447040 h 890588"/>
                    <a:gd name="connsiteX1084" fmla="*/ 124575 w 1128712"/>
                    <a:gd name="connsiteY1084" fmla="*/ 447675 h 890588"/>
                    <a:gd name="connsiteX1085" fmla="*/ 123615 w 1128712"/>
                    <a:gd name="connsiteY1085" fmla="*/ 447358 h 890588"/>
                    <a:gd name="connsiteX1086" fmla="*/ 121054 w 1128712"/>
                    <a:gd name="connsiteY1086" fmla="*/ 446088 h 890588"/>
                    <a:gd name="connsiteX1087" fmla="*/ 117533 w 1128712"/>
                    <a:gd name="connsiteY1087" fmla="*/ 443548 h 890588"/>
                    <a:gd name="connsiteX1088" fmla="*/ 113051 w 1128712"/>
                    <a:gd name="connsiteY1088" fmla="*/ 440373 h 890588"/>
                    <a:gd name="connsiteX1089" fmla="*/ 107610 w 1128712"/>
                    <a:gd name="connsiteY1089" fmla="*/ 436245 h 890588"/>
                    <a:gd name="connsiteX1090" fmla="*/ 102168 w 1128712"/>
                    <a:gd name="connsiteY1090" fmla="*/ 431165 h 890588"/>
                    <a:gd name="connsiteX1091" fmla="*/ 96086 w 1128712"/>
                    <a:gd name="connsiteY1091" fmla="*/ 425132 h 890588"/>
                    <a:gd name="connsiteX1092" fmla="*/ 90003 w 1128712"/>
                    <a:gd name="connsiteY1092" fmla="*/ 417830 h 890588"/>
                    <a:gd name="connsiteX1093" fmla="*/ 84882 w 1128712"/>
                    <a:gd name="connsiteY1093" fmla="*/ 409575 h 890588"/>
                    <a:gd name="connsiteX1094" fmla="*/ 79760 w 1128712"/>
                    <a:gd name="connsiteY1094" fmla="*/ 400367 h 890588"/>
                    <a:gd name="connsiteX1095" fmla="*/ 75598 w 1128712"/>
                    <a:gd name="connsiteY1095" fmla="*/ 390207 h 890588"/>
                    <a:gd name="connsiteX1096" fmla="*/ 72717 w 1128712"/>
                    <a:gd name="connsiteY1096" fmla="*/ 378460 h 890588"/>
                    <a:gd name="connsiteX1097" fmla="*/ 71437 w 1128712"/>
                    <a:gd name="connsiteY1097" fmla="*/ 367665 h 890588"/>
                    <a:gd name="connsiteX1098" fmla="*/ 71437 w 1128712"/>
                    <a:gd name="connsiteY1098" fmla="*/ 357187 h 890588"/>
                    <a:gd name="connsiteX1099" fmla="*/ 72717 w 1128712"/>
                    <a:gd name="connsiteY1099" fmla="*/ 347345 h 890588"/>
                    <a:gd name="connsiteX1100" fmla="*/ 74958 w 1128712"/>
                    <a:gd name="connsiteY1100" fmla="*/ 338455 h 890588"/>
                    <a:gd name="connsiteX1101" fmla="*/ 78159 w 1128712"/>
                    <a:gd name="connsiteY1101" fmla="*/ 329882 h 890588"/>
                    <a:gd name="connsiteX1102" fmla="*/ 81681 w 1128712"/>
                    <a:gd name="connsiteY1102" fmla="*/ 322262 h 890588"/>
                    <a:gd name="connsiteX1103" fmla="*/ 85522 w 1128712"/>
                    <a:gd name="connsiteY1103" fmla="*/ 315595 h 890588"/>
                    <a:gd name="connsiteX1104" fmla="*/ 89043 w 1128712"/>
                    <a:gd name="connsiteY1104" fmla="*/ 309880 h 890588"/>
                    <a:gd name="connsiteX1105" fmla="*/ 92884 w 1128712"/>
                    <a:gd name="connsiteY1105" fmla="*/ 304482 h 890588"/>
                    <a:gd name="connsiteX1106" fmla="*/ 96086 w 1128712"/>
                    <a:gd name="connsiteY1106" fmla="*/ 300355 h 890588"/>
                    <a:gd name="connsiteX1107" fmla="*/ 98646 w 1128712"/>
                    <a:gd name="connsiteY1107" fmla="*/ 297815 h 890588"/>
                    <a:gd name="connsiteX1108" fmla="*/ 100247 w 1128712"/>
                    <a:gd name="connsiteY1108" fmla="*/ 295910 h 890588"/>
                    <a:gd name="connsiteX1109" fmla="*/ 561199 w 1128712"/>
                    <a:gd name="connsiteY1109" fmla="*/ 204788 h 890588"/>
                    <a:gd name="connsiteX1110" fmla="*/ 654050 w 1128712"/>
                    <a:gd name="connsiteY1110" fmla="*/ 204788 h 890588"/>
                    <a:gd name="connsiteX1111" fmla="*/ 654050 w 1128712"/>
                    <a:gd name="connsiteY1111" fmla="*/ 588963 h 890588"/>
                    <a:gd name="connsiteX1112" fmla="*/ 536397 w 1128712"/>
                    <a:gd name="connsiteY1112" fmla="*/ 588963 h 890588"/>
                    <a:gd name="connsiteX1113" fmla="*/ 536397 w 1128712"/>
                    <a:gd name="connsiteY1113" fmla="*/ 367482 h 890588"/>
                    <a:gd name="connsiteX1114" fmla="*/ 444500 w 1128712"/>
                    <a:gd name="connsiteY1114" fmla="*/ 367482 h 890588"/>
                    <a:gd name="connsiteX1115" fmla="*/ 444500 w 1128712"/>
                    <a:gd name="connsiteY1115" fmla="*/ 288042 h 890588"/>
                    <a:gd name="connsiteX1116" fmla="*/ 458491 w 1128712"/>
                    <a:gd name="connsiteY1116" fmla="*/ 288042 h 890588"/>
                    <a:gd name="connsiteX1117" fmla="*/ 472482 w 1128712"/>
                    <a:gd name="connsiteY1117" fmla="*/ 286771 h 890588"/>
                    <a:gd name="connsiteX1118" fmla="*/ 486156 w 1128712"/>
                    <a:gd name="connsiteY1118" fmla="*/ 284546 h 890588"/>
                    <a:gd name="connsiteX1119" fmla="*/ 499193 w 1128712"/>
                    <a:gd name="connsiteY1119" fmla="*/ 281051 h 890588"/>
                    <a:gd name="connsiteX1120" fmla="*/ 511276 w 1128712"/>
                    <a:gd name="connsiteY1120" fmla="*/ 276284 h 890588"/>
                    <a:gd name="connsiteX1121" fmla="*/ 523041 w 1128712"/>
                    <a:gd name="connsiteY1121" fmla="*/ 270565 h 890588"/>
                    <a:gd name="connsiteX1122" fmla="*/ 530673 w 1128712"/>
                    <a:gd name="connsiteY1122" fmla="*/ 265481 h 890588"/>
                    <a:gd name="connsiteX1123" fmla="*/ 537669 w 1128712"/>
                    <a:gd name="connsiteY1123" fmla="*/ 259125 h 890588"/>
                    <a:gd name="connsiteX1124" fmla="*/ 544028 w 1128712"/>
                    <a:gd name="connsiteY1124" fmla="*/ 252452 h 890588"/>
                    <a:gd name="connsiteX1125" fmla="*/ 549434 w 1128712"/>
                    <a:gd name="connsiteY1125" fmla="*/ 244826 h 890588"/>
                    <a:gd name="connsiteX1126" fmla="*/ 554522 w 1128712"/>
                    <a:gd name="connsiteY1126" fmla="*/ 236246 h 890588"/>
                    <a:gd name="connsiteX1127" fmla="*/ 558019 w 1128712"/>
                    <a:gd name="connsiteY1127" fmla="*/ 226713 h 890588"/>
                    <a:gd name="connsiteX1128" fmla="*/ 560245 w 1128712"/>
                    <a:gd name="connsiteY1128" fmla="*/ 215910 h 890588"/>
                    <a:gd name="connsiteX1129" fmla="*/ 564832 w 1128712"/>
                    <a:gd name="connsiteY1129" fmla="*/ 0 h 890588"/>
                    <a:gd name="connsiteX1130" fmla="*/ 591502 w 1128712"/>
                    <a:gd name="connsiteY1130" fmla="*/ 1268 h 890588"/>
                    <a:gd name="connsiteX1131" fmla="*/ 617537 w 1128712"/>
                    <a:gd name="connsiteY1131" fmla="*/ 4438 h 890588"/>
                    <a:gd name="connsiteX1132" fmla="*/ 643572 w 1128712"/>
                    <a:gd name="connsiteY1132" fmla="*/ 9509 h 890588"/>
                    <a:gd name="connsiteX1133" fmla="*/ 668337 w 1128712"/>
                    <a:gd name="connsiteY1133" fmla="*/ 16483 h 890588"/>
                    <a:gd name="connsiteX1134" fmla="*/ 692467 w 1128712"/>
                    <a:gd name="connsiteY1134" fmla="*/ 25041 h 890588"/>
                    <a:gd name="connsiteX1135" fmla="*/ 715644 w 1128712"/>
                    <a:gd name="connsiteY1135" fmla="*/ 35185 h 890588"/>
                    <a:gd name="connsiteX1136" fmla="*/ 737869 w 1128712"/>
                    <a:gd name="connsiteY1136" fmla="*/ 47230 h 890588"/>
                    <a:gd name="connsiteX1137" fmla="*/ 759142 w 1128712"/>
                    <a:gd name="connsiteY1137" fmla="*/ 60543 h 890588"/>
                    <a:gd name="connsiteX1138" fmla="*/ 779144 w 1128712"/>
                    <a:gd name="connsiteY1138" fmla="*/ 75124 h 890588"/>
                    <a:gd name="connsiteX1139" fmla="*/ 798512 w 1128712"/>
                    <a:gd name="connsiteY1139" fmla="*/ 91290 h 890588"/>
                    <a:gd name="connsiteX1140" fmla="*/ 815974 w 1128712"/>
                    <a:gd name="connsiteY1140" fmla="*/ 108724 h 890588"/>
                    <a:gd name="connsiteX1141" fmla="*/ 832484 w 1128712"/>
                    <a:gd name="connsiteY1141" fmla="*/ 127425 h 890588"/>
                    <a:gd name="connsiteX1142" fmla="*/ 847407 w 1128712"/>
                    <a:gd name="connsiteY1142" fmla="*/ 147395 h 890588"/>
                    <a:gd name="connsiteX1143" fmla="*/ 861059 w 1128712"/>
                    <a:gd name="connsiteY1143" fmla="*/ 167999 h 890588"/>
                    <a:gd name="connsiteX1144" fmla="*/ 872807 w 1128712"/>
                    <a:gd name="connsiteY1144" fmla="*/ 189870 h 890588"/>
                    <a:gd name="connsiteX1145" fmla="*/ 883284 w 1128712"/>
                    <a:gd name="connsiteY1145" fmla="*/ 213010 h 890588"/>
                    <a:gd name="connsiteX1146" fmla="*/ 891857 w 1128712"/>
                    <a:gd name="connsiteY1146" fmla="*/ 236466 h 890588"/>
                    <a:gd name="connsiteX1147" fmla="*/ 898841 w 1128712"/>
                    <a:gd name="connsiteY1147" fmla="*/ 260556 h 890588"/>
                    <a:gd name="connsiteX1148" fmla="*/ 903604 w 1128712"/>
                    <a:gd name="connsiteY1148" fmla="*/ 285915 h 890588"/>
                    <a:gd name="connsiteX1149" fmla="*/ 906779 w 1128712"/>
                    <a:gd name="connsiteY1149" fmla="*/ 311590 h 890588"/>
                    <a:gd name="connsiteX1150" fmla="*/ 908049 w 1128712"/>
                    <a:gd name="connsiteY1150" fmla="*/ 337899 h 890588"/>
                    <a:gd name="connsiteX1151" fmla="*/ 907414 w 1128712"/>
                    <a:gd name="connsiteY1151" fmla="*/ 354065 h 890588"/>
                    <a:gd name="connsiteX1152" fmla="*/ 906144 w 1128712"/>
                    <a:gd name="connsiteY1152" fmla="*/ 369914 h 890588"/>
                    <a:gd name="connsiteX1153" fmla="*/ 903921 w 1128712"/>
                    <a:gd name="connsiteY1153" fmla="*/ 385763 h 890588"/>
                    <a:gd name="connsiteX1154" fmla="*/ 834389 w 1128712"/>
                    <a:gd name="connsiteY1154" fmla="*/ 385763 h 890588"/>
                    <a:gd name="connsiteX1155" fmla="*/ 836929 w 1128712"/>
                    <a:gd name="connsiteY1155" fmla="*/ 369914 h 890588"/>
                    <a:gd name="connsiteX1156" fmla="*/ 838517 w 1128712"/>
                    <a:gd name="connsiteY1156" fmla="*/ 354065 h 890588"/>
                    <a:gd name="connsiteX1157" fmla="*/ 839469 w 1128712"/>
                    <a:gd name="connsiteY1157" fmla="*/ 337899 h 890588"/>
                    <a:gd name="connsiteX1158" fmla="*/ 838199 w 1128712"/>
                    <a:gd name="connsiteY1158" fmla="*/ 314760 h 890588"/>
                    <a:gd name="connsiteX1159" fmla="*/ 835024 w 1128712"/>
                    <a:gd name="connsiteY1159" fmla="*/ 291937 h 890588"/>
                    <a:gd name="connsiteX1160" fmla="*/ 830262 w 1128712"/>
                    <a:gd name="connsiteY1160" fmla="*/ 270066 h 890588"/>
                    <a:gd name="connsiteX1161" fmla="*/ 823594 w 1128712"/>
                    <a:gd name="connsiteY1161" fmla="*/ 248511 h 890588"/>
                    <a:gd name="connsiteX1162" fmla="*/ 815339 w 1128712"/>
                    <a:gd name="connsiteY1162" fmla="*/ 227908 h 890588"/>
                    <a:gd name="connsiteX1163" fmla="*/ 805497 w 1128712"/>
                    <a:gd name="connsiteY1163" fmla="*/ 208572 h 890588"/>
                    <a:gd name="connsiteX1164" fmla="*/ 793749 w 1128712"/>
                    <a:gd name="connsiteY1164" fmla="*/ 189553 h 890588"/>
                    <a:gd name="connsiteX1165" fmla="*/ 780732 w 1128712"/>
                    <a:gd name="connsiteY1165" fmla="*/ 171802 h 890588"/>
                    <a:gd name="connsiteX1166" fmla="*/ 766127 w 1128712"/>
                    <a:gd name="connsiteY1166" fmla="*/ 155002 h 890588"/>
                    <a:gd name="connsiteX1167" fmla="*/ 750569 w 1128712"/>
                    <a:gd name="connsiteY1167" fmla="*/ 139787 h 890588"/>
                    <a:gd name="connsiteX1168" fmla="*/ 733742 w 1128712"/>
                    <a:gd name="connsiteY1168" fmla="*/ 125523 h 890588"/>
                    <a:gd name="connsiteX1169" fmla="*/ 715644 w 1128712"/>
                    <a:gd name="connsiteY1169" fmla="*/ 112844 h 890588"/>
                    <a:gd name="connsiteX1170" fmla="*/ 696277 w 1128712"/>
                    <a:gd name="connsiteY1170" fmla="*/ 101116 h 890588"/>
                    <a:gd name="connsiteX1171" fmla="*/ 676274 w 1128712"/>
                    <a:gd name="connsiteY1171" fmla="*/ 91290 h 890588"/>
                    <a:gd name="connsiteX1172" fmla="*/ 655319 w 1128712"/>
                    <a:gd name="connsiteY1172" fmla="*/ 83048 h 890588"/>
                    <a:gd name="connsiteX1173" fmla="*/ 633412 w 1128712"/>
                    <a:gd name="connsiteY1173" fmla="*/ 76392 h 890588"/>
                    <a:gd name="connsiteX1174" fmla="*/ 610869 w 1128712"/>
                    <a:gd name="connsiteY1174" fmla="*/ 71320 h 890588"/>
                    <a:gd name="connsiteX1175" fmla="*/ 588009 w 1128712"/>
                    <a:gd name="connsiteY1175" fmla="*/ 68467 h 890588"/>
                    <a:gd name="connsiteX1176" fmla="*/ 564197 w 1128712"/>
                    <a:gd name="connsiteY1176" fmla="*/ 67199 h 890588"/>
                    <a:gd name="connsiteX1177" fmla="*/ 564197 w 1128712"/>
                    <a:gd name="connsiteY1177" fmla="*/ 66882 h 890588"/>
                    <a:gd name="connsiteX1178" fmla="*/ 540384 w 1128712"/>
                    <a:gd name="connsiteY1178" fmla="*/ 68467 h 890588"/>
                    <a:gd name="connsiteX1179" fmla="*/ 517207 w 1128712"/>
                    <a:gd name="connsiteY1179" fmla="*/ 71320 h 890588"/>
                    <a:gd name="connsiteX1180" fmla="*/ 494982 w 1128712"/>
                    <a:gd name="connsiteY1180" fmla="*/ 76075 h 890588"/>
                    <a:gd name="connsiteX1181" fmla="*/ 473074 w 1128712"/>
                    <a:gd name="connsiteY1181" fmla="*/ 83048 h 890588"/>
                    <a:gd name="connsiteX1182" fmla="*/ 452119 w 1128712"/>
                    <a:gd name="connsiteY1182" fmla="*/ 91290 h 890588"/>
                    <a:gd name="connsiteX1183" fmla="*/ 431799 w 1128712"/>
                    <a:gd name="connsiteY1183" fmla="*/ 101116 h 890588"/>
                    <a:gd name="connsiteX1184" fmla="*/ 413067 w 1128712"/>
                    <a:gd name="connsiteY1184" fmla="*/ 112844 h 890588"/>
                    <a:gd name="connsiteX1185" fmla="*/ 394969 w 1128712"/>
                    <a:gd name="connsiteY1185" fmla="*/ 125523 h 890588"/>
                    <a:gd name="connsiteX1186" fmla="*/ 378142 w 1128712"/>
                    <a:gd name="connsiteY1186" fmla="*/ 139787 h 890588"/>
                    <a:gd name="connsiteX1187" fmla="*/ 362267 w 1128712"/>
                    <a:gd name="connsiteY1187" fmla="*/ 155002 h 890588"/>
                    <a:gd name="connsiteX1188" fmla="*/ 347979 w 1128712"/>
                    <a:gd name="connsiteY1188" fmla="*/ 171802 h 890588"/>
                    <a:gd name="connsiteX1189" fmla="*/ 334962 w 1128712"/>
                    <a:gd name="connsiteY1189" fmla="*/ 189553 h 890588"/>
                    <a:gd name="connsiteX1190" fmla="*/ 323532 w 1128712"/>
                    <a:gd name="connsiteY1190" fmla="*/ 207938 h 890588"/>
                    <a:gd name="connsiteX1191" fmla="*/ 313372 w 1128712"/>
                    <a:gd name="connsiteY1191" fmla="*/ 227908 h 890588"/>
                    <a:gd name="connsiteX1192" fmla="*/ 305117 w 1128712"/>
                    <a:gd name="connsiteY1192" fmla="*/ 248511 h 890588"/>
                    <a:gd name="connsiteX1193" fmla="*/ 298449 w 1128712"/>
                    <a:gd name="connsiteY1193" fmla="*/ 270066 h 890588"/>
                    <a:gd name="connsiteX1194" fmla="*/ 293369 w 1128712"/>
                    <a:gd name="connsiteY1194" fmla="*/ 291937 h 890588"/>
                    <a:gd name="connsiteX1195" fmla="*/ 290512 w 1128712"/>
                    <a:gd name="connsiteY1195" fmla="*/ 314443 h 890588"/>
                    <a:gd name="connsiteX1196" fmla="*/ 289559 w 1128712"/>
                    <a:gd name="connsiteY1196" fmla="*/ 337582 h 890588"/>
                    <a:gd name="connsiteX1197" fmla="*/ 289877 w 1128712"/>
                    <a:gd name="connsiteY1197" fmla="*/ 354065 h 890588"/>
                    <a:gd name="connsiteX1198" fmla="*/ 291782 w 1128712"/>
                    <a:gd name="connsiteY1198" fmla="*/ 369914 h 890588"/>
                    <a:gd name="connsiteX1199" fmla="*/ 294004 w 1128712"/>
                    <a:gd name="connsiteY1199" fmla="*/ 385763 h 890588"/>
                    <a:gd name="connsiteX1200" fmla="*/ 224472 w 1128712"/>
                    <a:gd name="connsiteY1200" fmla="*/ 385763 h 890588"/>
                    <a:gd name="connsiteX1201" fmla="*/ 222884 w 1128712"/>
                    <a:gd name="connsiteY1201" fmla="*/ 369597 h 890588"/>
                    <a:gd name="connsiteX1202" fmla="*/ 221297 w 1128712"/>
                    <a:gd name="connsiteY1202" fmla="*/ 354065 h 890588"/>
                    <a:gd name="connsiteX1203" fmla="*/ 220662 w 1128712"/>
                    <a:gd name="connsiteY1203" fmla="*/ 337582 h 890588"/>
                    <a:gd name="connsiteX1204" fmla="*/ 221614 w 1128712"/>
                    <a:gd name="connsiteY1204" fmla="*/ 311273 h 890588"/>
                    <a:gd name="connsiteX1205" fmla="*/ 224789 w 1128712"/>
                    <a:gd name="connsiteY1205" fmla="*/ 285598 h 890588"/>
                    <a:gd name="connsiteX1206" fmla="*/ 229869 w 1128712"/>
                    <a:gd name="connsiteY1206" fmla="*/ 260556 h 890588"/>
                    <a:gd name="connsiteX1207" fmla="*/ 236854 w 1128712"/>
                    <a:gd name="connsiteY1207" fmla="*/ 236149 h 890588"/>
                    <a:gd name="connsiteX1208" fmla="*/ 245427 w 1128712"/>
                    <a:gd name="connsiteY1208" fmla="*/ 212376 h 890588"/>
                    <a:gd name="connsiteX1209" fmla="*/ 255587 w 1128712"/>
                    <a:gd name="connsiteY1209" fmla="*/ 189553 h 890588"/>
                    <a:gd name="connsiteX1210" fmla="*/ 267969 w 1128712"/>
                    <a:gd name="connsiteY1210" fmla="*/ 167682 h 890588"/>
                    <a:gd name="connsiteX1211" fmla="*/ 281304 w 1128712"/>
                    <a:gd name="connsiteY1211" fmla="*/ 146761 h 890588"/>
                    <a:gd name="connsiteX1212" fmla="*/ 296227 w 1128712"/>
                    <a:gd name="connsiteY1212" fmla="*/ 127108 h 890588"/>
                    <a:gd name="connsiteX1213" fmla="*/ 312737 w 1128712"/>
                    <a:gd name="connsiteY1213" fmla="*/ 108407 h 890588"/>
                    <a:gd name="connsiteX1214" fmla="*/ 330517 w 1128712"/>
                    <a:gd name="connsiteY1214" fmla="*/ 90973 h 890588"/>
                    <a:gd name="connsiteX1215" fmla="*/ 349884 w 1128712"/>
                    <a:gd name="connsiteY1215" fmla="*/ 74807 h 890588"/>
                    <a:gd name="connsiteX1216" fmla="*/ 369887 w 1128712"/>
                    <a:gd name="connsiteY1216" fmla="*/ 60226 h 890588"/>
                    <a:gd name="connsiteX1217" fmla="*/ 390842 w 1128712"/>
                    <a:gd name="connsiteY1217" fmla="*/ 46913 h 890588"/>
                    <a:gd name="connsiteX1218" fmla="*/ 413384 w 1128712"/>
                    <a:gd name="connsiteY1218" fmla="*/ 34868 h 890588"/>
                    <a:gd name="connsiteX1219" fmla="*/ 436879 w 1128712"/>
                    <a:gd name="connsiteY1219" fmla="*/ 24724 h 890588"/>
                    <a:gd name="connsiteX1220" fmla="*/ 461009 w 1128712"/>
                    <a:gd name="connsiteY1220" fmla="*/ 16166 h 890588"/>
                    <a:gd name="connsiteX1221" fmla="*/ 485774 w 1128712"/>
                    <a:gd name="connsiteY1221" fmla="*/ 9192 h 890588"/>
                    <a:gd name="connsiteX1222" fmla="*/ 511809 w 1128712"/>
                    <a:gd name="connsiteY1222" fmla="*/ 4121 h 890588"/>
                    <a:gd name="connsiteX1223" fmla="*/ 537844 w 1128712"/>
                    <a:gd name="connsiteY1223" fmla="*/ 951 h 89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Lst>
                  <a:rect l="l" t="t" r="r" b="b"/>
                  <a:pathLst>
                    <a:path w="1128712" h="890588">
                      <a:moveTo>
                        <a:pt x="768169" y="814388"/>
                      </a:moveTo>
                      <a:lnTo>
                        <a:pt x="780577" y="815357"/>
                      </a:lnTo>
                      <a:lnTo>
                        <a:pt x="792348" y="817940"/>
                      </a:lnTo>
                      <a:lnTo>
                        <a:pt x="803483" y="821492"/>
                      </a:lnTo>
                      <a:lnTo>
                        <a:pt x="813664" y="825366"/>
                      </a:lnTo>
                      <a:lnTo>
                        <a:pt x="822890" y="829886"/>
                      </a:lnTo>
                      <a:lnTo>
                        <a:pt x="830843" y="835375"/>
                      </a:lnTo>
                      <a:lnTo>
                        <a:pt x="837842" y="840219"/>
                      </a:lnTo>
                      <a:lnTo>
                        <a:pt x="843887" y="845062"/>
                      </a:lnTo>
                      <a:lnTo>
                        <a:pt x="848659" y="849582"/>
                      </a:lnTo>
                      <a:lnTo>
                        <a:pt x="852159" y="853457"/>
                      </a:lnTo>
                      <a:lnTo>
                        <a:pt x="855022" y="856363"/>
                      </a:lnTo>
                      <a:lnTo>
                        <a:pt x="856931" y="858623"/>
                      </a:lnTo>
                      <a:lnTo>
                        <a:pt x="857249" y="859269"/>
                      </a:lnTo>
                      <a:lnTo>
                        <a:pt x="856613" y="859914"/>
                      </a:lnTo>
                      <a:lnTo>
                        <a:pt x="854704" y="861852"/>
                      </a:lnTo>
                      <a:lnTo>
                        <a:pt x="851841" y="864112"/>
                      </a:lnTo>
                      <a:lnTo>
                        <a:pt x="848023" y="867664"/>
                      </a:lnTo>
                      <a:lnTo>
                        <a:pt x="842933" y="871538"/>
                      </a:lnTo>
                      <a:lnTo>
                        <a:pt x="836888" y="875413"/>
                      </a:lnTo>
                      <a:lnTo>
                        <a:pt x="830207" y="879287"/>
                      </a:lnTo>
                      <a:lnTo>
                        <a:pt x="822572" y="882839"/>
                      </a:lnTo>
                      <a:lnTo>
                        <a:pt x="813664" y="886068"/>
                      </a:lnTo>
                      <a:lnTo>
                        <a:pt x="804756" y="888651"/>
                      </a:lnTo>
                      <a:lnTo>
                        <a:pt x="794575" y="890265"/>
                      </a:lnTo>
                      <a:lnTo>
                        <a:pt x="784076" y="890588"/>
                      </a:lnTo>
                      <a:lnTo>
                        <a:pt x="772623" y="889942"/>
                      </a:lnTo>
                      <a:lnTo>
                        <a:pt x="760852" y="887036"/>
                      </a:lnTo>
                      <a:lnTo>
                        <a:pt x="750353" y="883808"/>
                      </a:lnTo>
                      <a:lnTo>
                        <a:pt x="740491" y="879287"/>
                      </a:lnTo>
                      <a:lnTo>
                        <a:pt x="732219" y="873798"/>
                      </a:lnTo>
                      <a:lnTo>
                        <a:pt x="724266" y="868309"/>
                      </a:lnTo>
                      <a:lnTo>
                        <a:pt x="718221" y="862497"/>
                      </a:lnTo>
                      <a:lnTo>
                        <a:pt x="712495" y="857331"/>
                      </a:lnTo>
                      <a:lnTo>
                        <a:pt x="708359" y="851842"/>
                      </a:lnTo>
                      <a:lnTo>
                        <a:pt x="704859" y="847322"/>
                      </a:lnTo>
                      <a:lnTo>
                        <a:pt x="702314" y="844093"/>
                      </a:lnTo>
                      <a:lnTo>
                        <a:pt x="701041" y="841833"/>
                      </a:lnTo>
                      <a:lnTo>
                        <a:pt x="700087" y="840864"/>
                      </a:lnTo>
                      <a:lnTo>
                        <a:pt x="701041" y="840219"/>
                      </a:lnTo>
                      <a:lnTo>
                        <a:pt x="702632" y="838281"/>
                      </a:lnTo>
                      <a:lnTo>
                        <a:pt x="705814" y="836021"/>
                      </a:lnTo>
                      <a:lnTo>
                        <a:pt x="709631" y="832469"/>
                      </a:lnTo>
                      <a:lnTo>
                        <a:pt x="715040" y="828918"/>
                      </a:lnTo>
                      <a:lnTo>
                        <a:pt x="721084" y="825043"/>
                      </a:lnTo>
                      <a:lnTo>
                        <a:pt x="728720" y="821814"/>
                      </a:lnTo>
                      <a:lnTo>
                        <a:pt x="736991" y="818586"/>
                      </a:lnTo>
                      <a:lnTo>
                        <a:pt x="746536" y="816003"/>
                      </a:lnTo>
                      <a:lnTo>
                        <a:pt x="756716" y="814711"/>
                      </a:lnTo>
                      <a:close/>
                      <a:moveTo>
                        <a:pt x="361041" y="814388"/>
                      </a:moveTo>
                      <a:lnTo>
                        <a:pt x="372199" y="814710"/>
                      </a:lnTo>
                      <a:lnTo>
                        <a:pt x="382719" y="816317"/>
                      </a:lnTo>
                      <a:lnTo>
                        <a:pt x="392282" y="818889"/>
                      </a:lnTo>
                      <a:lnTo>
                        <a:pt x="400252" y="822105"/>
                      </a:lnTo>
                      <a:lnTo>
                        <a:pt x="407584" y="825320"/>
                      </a:lnTo>
                      <a:lnTo>
                        <a:pt x="413960" y="829178"/>
                      </a:lnTo>
                      <a:lnTo>
                        <a:pt x="419379" y="832715"/>
                      </a:lnTo>
                      <a:lnTo>
                        <a:pt x="423523" y="835930"/>
                      </a:lnTo>
                      <a:lnTo>
                        <a:pt x="426392" y="838502"/>
                      </a:lnTo>
                      <a:lnTo>
                        <a:pt x="427986" y="840431"/>
                      </a:lnTo>
                      <a:lnTo>
                        <a:pt x="428624" y="841074"/>
                      </a:lnTo>
                      <a:lnTo>
                        <a:pt x="427986" y="841717"/>
                      </a:lnTo>
                      <a:lnTo>
                        <a:pt x="426711" y="844289"/>
                      </a:lnTo>
                      <a:lnTo>
                        <a:pt x="424161" y="847505"/>
                      </a:lnTo>
                      <a:lnTo>
                        <a:pt x="420973" y="851684"/>
                      </a:lnTo>
                      <a:lnTo>
                        <a:pt x="416510" y="857150"/>
                      </a:lnTo>
                      <a:lnTo>
                        <a:pt x="410772" y="862616"/>
                      </a:lnTo>
                      <a:lnTo>
                        <a:pt x="404396" y="868082"/>
                      </a:lnTo>
                      <a:lnTo>
                        <a:pt x="397064" y="873548"/>
                      </a:lnTo>
                      <a:lnTo>
                        <a:pt x="388457" y="878692"/>
                      </a:lnTo>
                      <a:lnTo>
                        <a:pt x="378574" y="883193"/>
                      </a:lnTo>
                      <a:lnTo>
                        <a:pt x="368054" y="887051"/>
                      </a:lnTo>
                      <a:lnTo>
                        <a:pt x="355941" y="889624"/>
                      </a:lnTo>
                      <a:lnTo>
                        <a:pt x="344783" y="890588"/>
                      </a:lnTo>
                      <a:lnTo>
                        <a:pt x="334263" y="889945"/>
                      </a:lnTo>
                      <a:lnTo>
                        <a:pt x="324062" y="888659"/>
                      </a:lnTo>
                      <a:lnTo>
                        <a:pt x="314817" y="885765"/>
                      </a:lnTo>
                      <a:lnTo>
                        <a:pt x="306529" y="882550"/>
                      </a:lnTo>
                      <a:lnTo>
                        <a:pt x="298878" y="879335"/>
                      </a:lnTo>
                      <a:lnTo>
                        <a:pt x="291864" y="875155"/>
                      </a:lnTo>
                      <a:lnTo>
                        <a:pt x="285807" y="871297"/>
                      </a:lnTo>
                      <a:lnTo>
                        <a:pt x="281026" y="867439"/>
                      </a:lnTo>
                      <a:lnTo>
                        <a:pt x="276563" y="864224"/>
                      </a:lnTo>
                      <a:lnTo>
                        <a:pt x="273694" y="861651"/>
                      </a:lnTo>
                      <a:lnTo>
                        <a:pt x="272100" y="859722"/>
                      </a:lnTo>
                      <a:lnTo>
                        <a:pt x="271462" y="859079"/>
                      </a:lnTo>
                      <a:lnTo>
                        <a:pt x="272100" y="858436"/>
                      </a:lnTo>
                      <a:lnTo>
                        <a:pt x="273694" y="856507"/>
                      </a:lnTo>
                      <a:lnTo>
                        <a:pt x="276244" y="853613"/>
                      </a:lnTo>
                      <a:lnTo>
                        <a:pt x="280069" y="849755"/>
                      </a:lnTo>
                      <a:lnTo>
                        <a:pt x="285170" y="845254"/>
                      </a:lnTo>
                      <a:lnTo>
                        <a:pt x="290908" y="840431"/>
                      </a:lnTo>
                      <a:lnTo>
                        <a:pt x="297921" y="835287"/>
                      </a:lnTo>
                      <a:lnTo>
                        <a:pt x="306210" y="830143"/>
                      </a:lnTo>
                      <a:lnTo>
                        <a:pt x="314817" y="825320"/>
                      </a:lnTo>
                      <a:lnTo>
                        <a:pt x="325018" y="821140"/>
                      </a:lnTo>
                      <a:lnTo>
                        <a:pt x="336495" y="817925"/>
                      </a:lnTo>
                      <a:lnTo>
                        <a:pt x="348608" y="815353"/>
                      </a:lnTo>
                      <a:close/>
                      <a:moveTo>
                        <a:pt x="892316" y="757238"/>
                      </a:moveTo>
                      <a:lnTo>
                        <a:pt x="905092" y="758187"/>
                      </a:lnTo>
                      <a:lnTo>
                        <a:pt x="916591" y="760399"/>
                      </a:lnTo>
                      <a:lnTo>
                        <a:pt x="927132" y="762928"/>
                      </a:lnTo>
                      <a:lnTo>
                        <a:pt x="936714" y="766722"/>
                      </a:lnTo>
                      <a:lnTo>
                        <a:pt x="945339" y="770515"/>
                      </a:lnTo>
                      <a:lnTo>
                        <a:pt x="953005" y="774625"/>
                      </a:lnTo>
                      <a:lnTo>
                        <a:pt x="959393" y="778735"/>
                      </a:lnTo>
                      <a:lnTo>
                        <a:pt x="964823" y="782528"/>
                      </a:lnTo>
                      <a:lnTo>
                        <a:pt x="968975" y="785689"/>
                      </a:lnTo>
                      <a:lnTo>
                        <a:pt x="972170" y="788535"/>
                      </a:lnTo>
                      <a:lnTo>
                        <a:pt x="974086" y="790115"/>
                      </a:lnTo>
                      <a:lnTo>
                        <a:pt x="974725" y="791064"/>
                      </a:lnTo>
                      <a:lnTo>
                        <a:pt x="974086" y="791696"/>
                      </a:lnTo>
                      <a:lnTo>
                        <a:pt x="972489" y="793593"/>
                      </a:lnTo>
                      <a:lnTo>
                        <a:pt x="970253" y="796438"/>
                      </a:lnTo>
                      <a:lnTo>
                        <a:pt x="966101" y="800231"/>
                      </a:lnTo>
                      <a:lnTo>
                        <a:pt x="961948" y="804341"/>
                      </a:lnTo>
                      <a:lnTo>
                        <a:pt x="956518" y="809083"/>
                      </a:lnTo>
                      <a:lnTo>
                        <a:pt x="950130" y="813508"/>
                      </a:lnTo>
                      <a:lnTo>
                        <a:pt x="942783" y="817934"/>
                      </a:lnTo>
                      <a:lnTo>
                        <a:pt x="934479" y="822044"/>
                      </a:lnTo>
                      <a:lnTo>
                        <a:pt x="925854" y="825837"/>
                      </a:lnTo>
                      <a:lnTo>
                        <a:pt x="915952" y="828366"/>
                      </a:lnTo>
                      <a:lnTo>
                        <a:pt x="905412" y="829631"/>
                      </a:lnTo>
                      <a:lnTo>
                        <a:pt x="894232" y="830263"/>
                      </a:lnTo>
                      <a:lnTo>
                        <a:pt x="882094" y="828999"/>
                      </a:lnTo>
                      <a:lnTo>
                        <a:pt x="870915" y="827102"/>
                      </a:lnTo>
                      <a:lnTo>
                        <a:pt x="860693" y="823624"/>
                      </a:lnTo>
                      <a:lnTo>
                        <a:pt x="851430" y="819515"/>
                      </a:lnTo>
                      <a:lnTo>
                        <a:pt x="843445" y="815089"/>
                      </a:lnTo>
                      <a:lnTo>
                        <a:pt x="836418" y="810347"/>
                      </a:lnTo>
                      <a:lnTo>
                        <a:pt x="830029" y="805605"/>
                      </a:lnTo>
                      <a:lnTo>
                        <a:pt x="825238" y="801180"/>
                      </a:lnTo>
                      <a:lnTo>
                        <a:pt x="821405" y="797386"/>
                      </a:lnTo>
                      <a:lnTo>
                        <a:pt x="818530" y="794225"/>
                      </a:lnTo>
                      <a:lnTo>
                        <a:pt x="816614" y="792328"/>
                      </a:lnTo>
                      <a:lnTo>
                        <a:pt x="815975" y="791696"/>
                      </a:lnTo>
                      <a:lnTo>
                        <a:pt x="816614" y="790747"/>
                      </a:lnTo>
                      <a:lnTo>
                        <a:pt x="818211" y="788851"/>
                      </a:lnTo>
                      <a:lnTo>
                        <a:pt x="820447" y="785689"/>
                      </a:lnTo>
                      <a:lnTo>
                        <a:pt x="824280" y="782528"/>
                      </a:lnTo>
                      <a:lnTo>
                        <a:pt x="829071" y="778102"/>
                      </a:lnTo>
                      <a:lnTo>
                        <a:pt x="835140" y="773993"/>
                      </a:lnTo>
                      <a:lnTo>
                        <a:pt x="841528" y="769567"/>
                      </a:lnTo>
                      <a:lnTo>
                        <a:pt x="849833" y="765457"/>
                      </a:lnTo>
                      <a:lnTo>
                        <a:pt x="858457" y="761980"/>
                      </a:lnTo>
                      <a:lnTo>
                        <a:pt x="868679" y="759135"/>
                      </a:lnTo>
                      <a:lnTo>
                        <a:pt x="880178" y="757554"/>
                      </a:lnTo>
                      <a:close/>
                      <a:moveTo>
                        <a:pt x="236243" y="757238"/>
                      </a:moveTo>
                      <a:lnTo>
                        <a:pt x="248405" y="757554"/>
                      </a:lnTo>
                      <a:lnTo>
                        <a:pt x="259607" y="759135"/>
                      </a:lnTo>
                      <a:lnTo>
                        <a:pt x="269849" y="761980"/>
                      </a:lnTo>
                      <a:lnTo>
                        <a:pt x="279131" y="765457"/>
                      </a:lnTo>
                      <a:lnTo>
                        <a:pt x="286812" y="769567"/>
                      </a:lnTo>
                      <a:lnTo>
                        <a:pt x="293853" y="773677"/>
                      </a:lnTo>
                      <a:lnTo>
                        <a:pt x="299615" y="778102"/>
                      </a:lnTo>
                      <a:lnTo>
                        <a:pt x="304095" y="782212"/>
                      </a:lnTo>
                      <a:lnTo>
                        <a:pt x="307936" y="785689"/>
                      </a:lnTo>
                      <a:lnTo>
                        <a:pt x="310497" y="788535"/>
                      </a:lnTo>
                      <a:lnTo>
                        <a:pt x="311777" y="790747"/>
                      </a:lnTo>
                      <a:lnTo>
                        <a:pt x="312737" y="791380"/>
                      </a:lnTo>
                      <a:lnTo>
                        <a:pt x="311777" y="792012"/>
                      </a:lnTo>
                      <a:lnTo>
                        <a:pt x="310177" y="793909"/>
                      </a:lnTo>
                      <a:lnTo>
                        <a:pt x="307296" y="797070"/>
                      </a:lnTo>
                      <a:lnTo>
                        <a:pt x="303455" y="801180"/>
                      </a:lnTo>
                      <a:lnTo>
                        <a:pt x="298334" y="805605"/>
                      </a:lnTo>
                      <a:lnTo>
                        <a:pt x="292573" y="810347"/>
                      </a:lnTo>
                      <a:lnTo>
                        <a:pt x="285532" y="814773"/>
                      </a:lnTo>
                      <a:lnTo>
                        <a:pt x="276890" y="819515"/>
                      </a:lnTo>
                      <a:lnTo>
                        <a:pt x="267929" y="823624"/>
                      </a:lnTo>
                      <a:lnTo>
                        <a:pt x="257687" y="826786"/>
                      </a:lnTo>
                      <a:lnTo>
                        <a:pt x="246805" y="828999"/>
                      </a:lnTo>
                      <a:lnTo>
                        <a:pt x="234322" y="830263"/>
                      </a:lnTo>
                      <a:lnTo>
                        <a:pt x="223120" y="829631"/>
                      </a:lnTo>
                      <a:lnTo>
                        <a:pt x="212558" y="828050"/>
                      </a:lnTo>
                      <a:lnTo>
                        <a:pt x="202956" y="825205"/>
                      </a:lnTo>
                      <a:lnTo>
                        <a:pt x="193675" y="822044"/>
                      </a:lnTo>
                      <a:lnTo>
                        <a:pt x="185673" y="817934"/>
                      </a:lnTo>
                      <a:lnTo>
                        <a:pt x="178632" y="813508"/>
                      </a:lnTo>
                      <a:lnTo>
                        <a:pt x="172230" y="808767"/>
                      </a:lnTo>
                      <a:lnTo>
                        <a:pt x="166789" y="804341"/>
                      </a:lnTo>
                      <a:lnTo>
                        <a:pt x="161989" y="799915"/>
                      </a:lnTo>
                      <a:lnTo>
                        <a:pt x="158468" y="796438"/>
                      </a:lnTo>
                      <a:lnTo>
                        <a:pt x="155907" y="793276"/>
                      </a:lnTo>
                      <a:lnTo>
                        <a:pt x="154307" y="791380"/>
                      </a:lnTo>
                      <a:lnTo>
                        <a:pt x="153987" y="790747"/>
                      </a:lnTo>
                      <a:lnTo>
                        <a:pt x="154307" y="790115"/>
                      </a:lnTo>
                      <a:lnTo>
                        <a:pt x="156547" y="788218"/>
                      </a:lnTo>
                      <a:lnTo>
                        <a:pt x="159108" y="785689"/>
                      </a:lnTo>
                      <a:lnTo>
                        <a:pt x="163909" y="782528"/>
                      </a:lnTo>
                      <a:lnTo>
                        <a:pt x="169030" y="778735"/>
                      </a:lnTo>
                      <a:lnTo>
                        <a:pt x="175431" y="774625"/>
                      </a:lnTo>
                      <a:lnTo>
                        <a:pt x="183113" y="770515"/>
                      </a:lnTo>
                      <a:lnTo>
                        <a:pt x="191754" y="766406"/>
                      </a:lnTo>
                      <a:lnTo>
                        <a:pt x="201036" y="762928"/>
                      </a:lnTo>
                      <a:lnTo>
                        <a:pt x="212238" y="760399"/>
                      </a:lnTo>
                      <a:lnTo>
                        <a:pt x="223440" y="758187"/>
                      </a:lnTo>
                      <a:close/>
                      <a:moveTo>
                        <a:pt x="997811" y="673100"/>
                      </a:moveTo>
                      <a:lnTo>
                        <a:pt x="1007928" y="673419"/>
                      </a:lnTo>
                      <a:lnTo>
                        <a:pt x="1017096" y="674694"/>
                      </a:lnTo>
                      <a:lnTo>
                        <a:pt x="1025633" y="676288"/>
                      </a:lnTo>
                      <a:lnTo>
                        <a:pt x="1032904" y="678201"/>
                      </a:lnTo>
                      <a:lnTo>
                        <a:pt x="1039227" y="680433"/>
                      </a:lnTo>
                      <a:lnTo>
                        <a:pt x="1043970" y="682345"/>
                      </a:lnTo>
                      <a:lnTo>
                        <a:pt x="1047763" y="683939"/>
                      </a:lnTo>
                      <a:lnTo>
                        <a:pt x="1050293" y="684896"/>
                      </a:lnTo>
                      <a:lnTo>
                        <a:pt x="1050925" y="685533"/>
                      </a:lnTo>
                      <a:lnTo>
                        <a:pt x="1050609" y="686490"/>
                      </a:lnTo>
                      <a:lnTo>
                        <a:pt x="1049977" y="688721"/>
                      </a:lnTo>
                      <a:lnTo>
                        <a:pt x="1048080" y="692228"/>
                      </a:lnTo>
                      <a:lnTo>
                        <a:pt x="1046183" y="696692"/>
                      </a:lnTo>
                      <a:lnTo>
                        <a:pt x="1043021" y="702111"/>
                      </a:lnTo>
                      <a:lnTo>
                        <a:pt x="1039227" y="708487"/>
                      </a:lnTo>
                      <a:lnTo>
                        <a:pt x="1034485" y="714545"/>
                      </a:lnTo>
                      <a:lnTo>
                        <a:pt x="1029426" y="721239"/>
                      </a:lnTo>
                      <a:lnTo>
                        <a:pt x="1022787" y="727297"/>
                      </a:lnTo>
                      <a:lnTo>
                        <a:pt x="1015516" y="733354"/>
                      </a:lnTo>
                      <a:lnTo>
                        <a:pt x="1007612" y="739092"/>
                      </a:lnTo>
                      <a:lnTo>
                        <a:pt x="998127" y="743556"/>
                      </a:lnTo>
                      <a:lnTo>
                        <a:pt x="987694" y="747062"/>
                      </a:lnTo>
                      <a:lnTo>
                        <a:pt x="975680" y="749932"/>
                      </a:lnTo>
                      <a:lnTo>
                        <a:pt x="964299" y="750888"/>
                      </a:lnTo>
                      <a:lnTo>
                        <a:pt x="953866" y="750569"/>
                      </a:lnTo>
                      <a:lnTo>
                        <a:pt x="943749" y="749613"/>
                      </a:lnTo>
                      <a:lnTo>
                        <a:pt x="934580" y="747700"/>
                      </a:lnTo>
                      <a:lnTo>
                        <a:pt x="926676" y="745150"/>
                      </a:lnTo>
                      <a:lnTo>
                        <a:pt x="919405" y="742280"/>
                      </a:lnTo>
                      <a:lnTo>
                        <a:pt x="913082" y="739730"/>
                      </a:lnTo>
                      <a:lnTo>
                        <a:pt x="908339" y="736861"/>
                      </a:lnTo>
                      <a:lnTo>
                        <a:pt x="904862" y="734948"/>
                      </a:lnTo>
                      <a:lnTo>
                        <a:pt x="902332" y="733354"/>
                      </a:lnTo>
                      <a:lnTo>
                        <a:pt x="901700" y="732716"/>
                      </a:lnTo>
                      <a:lnTo>
                        <a:pt x="902016" y="732079"/>
                      </a:lnTo>
                      <a:lnTo>
                        <a:pt x="902648" y="729528"/>
                      </a:lnTo>
                      <a:lnTo>
                        <a:pt x="904545" y="726340"/>
                      </a:lnTo>
                      <a:lnTo>
                        <a:pt x="906442" y="721877"/>
                      </a:lnTo>
                      <a:lnTo>
                        <a:pt x="909920" y="716139"/>
                      </a:lnTo>
                      <a:lnTo>
                        <a:pt x="913714" y="710400"/>
                      </a:lnTo>
                      <a:lnTo>
                        <a:pt x="919089" y="704343"/>
                      </a:lnTo>
                      <a:lnTo>
                        <a:pt x="925412" y="697967"/>
                      </a:lnTo>
                      <a:lnTo>
                        <a:pt x="932683" y="691910"/>
                      </a:lnTo>
                      <a:lnTo>
                        <a:pt x="941219" y="686490"/>
                      </a:lnTo>
                      <a:lnTo>
                        <a:pt x="951336" y="681708"/>
                      </a:lnTo>
                      <a:lnTo>
                        <a:pt x="963350" y="677563"/>
                      </a:lnTo>
                      <a:lnTo>
                        <a:pt x="975048" y="674694"/>
                      </a:lnTo>
                      <a:lnTo>
                        <a:pt x="987062" y="673419"/>
                      </a:lnTo>
                      <a:close/>
                      <a:moveTo>
                        <a:pt x="131217" y="673100"/>
                      </a:moveTo>
                      <a:lnTo>
                        <a:pt x="141966" y="673419"/>
                      </a:lnTo>
                      <a:lnTo>
                        <a:pt x="153348" y="675013"/>
                      </a:lnTo>
                      <a:lnTo>
                        <a:pt x="165678" y="677882"/>
                      </a:lnTo>
                      <a:lnTo>
                        <a:pt x="177060" y="681389"/>
                      </a:lnTo>
                      <a:lnTo>
                        <a:pt x="187177" y="686809"/>
                      </a:lnTo>
                      <a:lnTo>
                        <a:pt x="196029" y="692228"/>
                      </a:lnTo>
                      <a:lnTo>
                        <a:pt x="203300" y="697967"/>
                      </a:lnTo>
                      <a:lnTo>
                        <a:pt x="209623" y="704343"/>
                      </a:lnTo>
                      <a:lnTo>
                        <a:pt x="214682" y="710400"/>
                      </a:lnTo>
                      <a:lnTo>
                        <a:pt x="219108" y="716139"/>
                      </a:lnTo>
                      <a:lnTo>
                        <a:pt x="221954" y="721877"/>
                      </a:lnTo>
                      <a:lnTo>
                        <a:pt x="224483" y="726340"/>
                      </a:lnTo>
                      <a:lnTo>
                        <a:pt x="226064" y="729847"/>
                      </a:lnTo>
                      <a:lnTo>
                        <a:pt x="227012" y="732079"/>
                      </a:lnTo>
                      <a:lnTo>
                        <a:pt x="227012" y="733035"/>
                      </a:lnTo>
                      <a:lnTo>
                        <a:pt x="226380" y="733354"/>
                      </a:lnTo>
                      <a:lnTo>
                        <a:pt x="224167" y="735267"/>
                      </a:lnTo>
                      <a:lnTo>
                        <a:pt x="220373" y="737180"/>
                      </a:lnTo>
                      <a:lnTo>
                        <a:pt x="215630" y="740049"/>
                      </a:lnTo>
                      <a:lnTo>
                        <a:pt x="209623" y="742599"/>
                      </a:lnTo>
                      <a:lnTo>
                        <a:pt x="202352" y="745468"/>
                      </a:lnTo>
                      <a:lnTo>
                        <a:pt x="193816" y="748019"/>
                      </a:lnTo>
                      <a:lnTo>
                        <a:pt x="184963" y="749613"/>
                      </a:lnTo>
                      <a:lnTo>
                        <a:pt x="175163" y="750888"/>
                      </a:lnTo>
                      <a:lnTo>
                        <a:pt x="164413" y="750888"/>
                      </a:lnTo>
                      <a:lnTo>
                        <a:pt x="153032" y="749932"/>
                      </a:lnTo>
                      <a:lnTo>
                        <a:pt x="141334" y="747381"/>
                      </a:lnTo>
                      <a:lnTo>
                        <a:pt x="130901" y="743874"/>
                      </a:lnTo>
                      <a:lnTo>
                        <a:pt x="121416" y="738774"/>
                      </a:lnTo>
                      <a:lnTo>
                        <a:pt x="113196" y="733354"/>
                      </a:lnTo>
                      <a:lnTo>
                        <a:pt x="105925" y="727615"/>
                      </a:lnTo>
                      <a:lnTo>
                        <a:pt x="99602" y="720921"/>
                      </a:lnTo>
                      <a:lnTo>
                        <a:pt x="93911" y="714545"/>
                      </a:lnTo>
                      <a:lnTo>
                        <a:pt x="89485" y="708487"/>
                      </a:lnTo>
                      <a:lnTo>
                        <a:pt x="85691" y="702430"/>
                      </a:lnTo>
                      <a:lnTo>
                        <a:pt x="82845" y="697010"/>
                      </a:lnTo>
                      <a:lnTo>
                        <a:pt x="80316" y="692547"/>
                      </a:lnTo>
                      <a:lnTo>
                        <a:pt x="79052" y="688721"/>
                      </a:lnTo>
                      <a:lnTo>
                        <a:pt x="77787" y="686809"/>
                      </a:lnTo>
                      <a:lnTo>
                        <a:pt x="77787" y="685533"/>
                      </a:lnTo>
                      <a:lnTo>
                        <a:pt x="78735" y="685215"/>
                      </a:lnTo>
                      <a:lnTo>
                        <a:pt x="80632" y="684258"/>
                      </a:lnTo>
                      <a:lnTo>
                        <a:pt x="84426" y="682664"/>
                      </a:lnTo>
                      <a:lnTo>
                        <a:pt x="89485" y="680433"/>
                      </a:lnTo>
                      <a:lnTo>
                        <a:pt x="95808" y="678520"/>
                      </a:lnTo>
                      <a:lnTo>
                        <a:pt x="103396" y="676288"/>
                      </a:lnTo>
                      <a:lnTo>
                        <a:pt x="111616" y="674694"/>
                      </a:lnTo>
                      <a:lnTo>
                        <a:pt x="120784" y="673738"/>
                      </a:lnTo>
                      <a:close/>
                      <a:moveTo>
                        <a:pt x="729838" y="657225"/>
                      </a:moveTo>
                      <a:lnTo>
                        <a:pt x="730159" y="658173"/>
                      </a:lnTo>
                      <a:lnTo>
                        <a:pt x="731122" y="660702"/>
                      </a:lnTo>
                      <a:lnTo>
                        <a:pt x="732085" y="664495"/>
                      </a:lnTo>
                      <a:lnTo>
                        <a:pt x="734012" y="669552"/>
                      </a:lnTo>
                      <a:lnTo>
                        <a:pt x="735297" y="675558"/>
                      </a:lnTo>
                      <a:lnTo>
                        <a:pt x="736902" y="683144"/>
                      </a:lnTo>
                      <a:lnTo>
                        <a:pt x="737866" y="691362"/>
                      </a:lnTo>
                      <a:lnTo>
                        <a:pt x="738187" y="700528"/>
                      </a:lnTo>
                      <a:lnTo>
                        <a:pt x="737866" y="710327"/>
                      </a:lnTo>
                      <a:lnTo>
                        <a:pt x="736581" y="721073"/>
                      </a:lnTo>
                      <a:lnTo>
                        <a:pt x="733691" y="732136"/>
                      </a:lnTo>
                      <a:lnTo>
                        <a:pt x="729838" y="743831"/>
                      </a:lnTo>
                      <a:lnTo>
                        <a:pt x="724699" y="754578"/>
                      </a:lnTo>
                      <a:lnTo>
                        <a:pt x="718919" y="763744"/>
                      </a:lnTo>
                      <a:lnTo>
                        <a:pt x="712175" y="771962"/>
                      </a:lnTo>
                      <a:lnTo>
                        <a:pt x="705431" y="778600"/>
                      </a:lnTo>
                      <a:lnTo>
                        <a:pt x="698366" y="784290"/>
                      </a:lnTo>
                      <a:lnTo>
                        <a:pt x="691623" y="788715"/>
                      </a:lnTo>
                      <a:lnTo>
                        <a:pt x="685200" y="792192"/>
                      </a:lnTo>
                      <a:lnTo>
                        <a:pt x="679420" y="794720"/>
                      </a:lnTo>
                      <a:lnTo>
                        <a:pt x="674603" y="796617"/>
                      </a:lnTo>
                      <a:lnTo>
                        <a:pt x="670749" y="797565"/>
                      </a:lnTo>
                      <a:lnTo>
                        <a:pt x="668180" y="798197"/>
                      </a:lnTo>
                      <a:lnTo>
                        <a:pt x="667538" y="798513"/>
                      </a:lnTo>
                      <a:lnTo>
                        <a:pt x="666895" y="797565"/>
                      </a:lnTo>
                      <a:lnTo>
                        <a:pt x="665611" y="795668"/>
                      </a:lnTo>
                      <a:lnTo>
                        <a:pt x="664005" y="791875"/>
                      </a:lnTo>
                      <a:lnTo>
                        <a:pt x="661436" y="786818"/>
                      </a:lnTo>
                      <a:lnTo>
                        <a:pt x="659188" y="780497"/>
                      </a:lnTo>
                      <a:lnTo>
                        <a:pt x="657261" y="773543"/>
                      </a:lnTo>
                      <a:lnTo>
                        <a:pt x="655335" y="765325"/>
                      </a:lnTo>
                      <a:lnTo>
                        <a:pt x="654371" y="756158"/>
                      </a:lnTo>
                      <a:lnTo>
                        <a:pt x="654050" y="746044"/>
                      </a:lnTo>
                      <a:lnTo>
                        <a:pt x="654692" y="735929"/>
                      </a:lnTo>
                      <a:lnTo>
                        <a:pt x="656940" y="724866"/>
                      </a:lnTo>
                      <a:lnTo>
                        <a:pt x="660794" y="713804"/>
                      </a:lnTo>
                      <a:lnTo>
                        <a:pt x="665290" y="704005"/>
                      </a:lnTo>
                      <a:lnTo>
                        <a:pt x="671070" y="695155"/>
                      </a:lnTo>
                      <a:lnTo>
                        <a:pt x="677493" y="687569"/>
                      </a:lnTo>
                      <a:lnTo>
                        <a:pt x="684237" y="680931"/>
                      </a:lnTo>
                      <a:lnTo>
                        <a:pt x="691301" y="675242"/>
                      </a:lnTo>
                      <a:lnTo>
                        <a:pt x="698688" y="670501"/>
                      </a:lnTo>
                      <a:lnTo>
                        <a:pt x="705431" y="666708"/>
                      </a:lnTo>
                      <a:lnTo>
                        <a:pt x="711533" y="663547"/>
                      </a:lnTo>
                      <a:lnTo>
                        <a:pt x="717634" y="661018"/>
                      </a:lnTo>
                      <a:lnTo>
                        <a:pt x="722773" y="659122"/>
                      </a:lnTo>
                      <a:lnTo>
                        <a:pt x="726305" y="658173"/>
                      </a:lnTo>
                      <a:lnTo>
                        <a:pt x="728553" y="657541"/>
                      </a:lnTo>
                      <a:close/>
                      <a:moveTo>
                        <a:pt x="399130" y="657225"/>
                      </a:moveTo>
                      <a:lnTo>
                        <a:pt x="400086" y="657225"/>
                      </a:lnTo>
                      <a:lnTo>
                        <a:pt x="402636" y="657859"/>
                      </a:lnTo>
                      <a:lnTo>
                        <a:pt x="406141" y="659126"/>
                      </a:lnTo>
                      <a:lnTo>
                        <a:pt x="410922" y="661027"/>
                      </a:lnTo>
                      <a:lnTo>
                        <a:pt x="416977" y="663244"/>
                      </a:lnTo>
                      <a:lnTo>
                        <a:pt x="423351" y="666412"/>
                      </a:lnTo>
                      <a:lnTo>
                        <a:pt x="430363" y="670530"/>
                      </a:lnTo>
                      <a:lnTo>
                        <a:pt x="437374" y="674965"/>
                      </a:lnTo>
                      <a:lnTo>
                        <a:pt x="444385" y="680668"/>
                      </a:lnTo>
                      <a:lnTo>
                        <a:pt x="451078" y="687320"/>
                      </a:lnTo>
                      <a:lnTo>
                        <a:pt x="457452" y="695240"/>
                      </a:lnTo>
                      <a:lnTo>
                        <a:pt x="463507" y="703793"/>
                      </a:lnTo>
                      <a:lnTo>
                        <a:pt x="467969" y="713614"/>
                      </a:lnTo>
                      <a:lnTo>
                        <a:pt x="471794" y="724701"/>
                      </a:lnTo>
                      <a:lnTo>
                        <a:pt x="474025" y="735789"/>
                      </a:lnTo>
                      <a:lnTo>
                        <a:pt x="474662" y="746243"/>
                      </a:lnTo>
                      <a:lnTo>
                        <a:pt x="474343" y="755747"/>
                      </a:lnTo>
                      <a:lnTo>
                        <a:pt x="473069" y="765250"/>
                      </a:lnTo>
                      <a:lnTo>
                        <a:pt x="471475" y="773170"/>
                      </a:lnTo>
                      <a:lnTo>
                        <a:pt x="468925" y="780456"/>
                      </a:lnTo>
                      <a:lnTo>
                        <a:pt x="467013" y="786792"/>
                      </a:lnTo>
                      <a:lnTo>
                        <a:pt x="464782" y="791861"/>
                      </a:lnTo>
                      <a:lnTo>
                        <a:pt x="462551" y="795662"/>
                      </a:lnTo>
                      <a:lnTo>
                        <a:pt x="461595" y="797880"/>
                      </a:lnTo>
                      <a:lnTo>
                        <a:pt x="460958" y="798513"/>
                      </a:lnTo>
                      <a:lnTo>
                        <a:pt x="460320" y="798513"/>
                      </a:lnTo>
                      <a:lnTo>
                        <a:pt x="457771" y="797880"/>
                      </a:lnTo>
                      <a:lnTo>
                        <a:pt x="453946" y="796612"/>
                      </a:lnTo>
                      <a:lnTo>
                        <a:pt x="448847" y="794712"/>
                      </a:lnTo>
                      <a:lnTo>
                        <a:pt x="443429" y="792177"/>
                      </a:lnTo>
                      <a:lnTo>
                        <a:pt x="437055" y="788693"/>
                      </a:lnTo>
                      <a:lnTo>
                        <a:pt x="430363" y="784258"/>
                      </a:lnTo>
                      <a:lnTo>
                        <a:pt x="423351" y="778872"/>
                      </a:lnTo>
                      <a:lnTo>
                        <a:pt x="416658" y="771903"/>
                      </a:lnTo>
                      <a:lnTo>
                        <a:pt x="409966" y="763983"/>
                      </a:lnTo>
                      <a:lnTo>
                        <a:pt x="403910" y="754479"/>
                      </a:lnTo>
                      <a:lnTo>
                        <a:pt x="399130" y="743709"/>
                      </a:lnTo>
                      <a:lnTo>
                        <a:pt x="395306" y="731987"/>
                      </a:lnTo>
                      <a:lnTo>
                        <a:pt x="392437" y="721217"/>
                      </a:lnTo>
                      <a:lnTo>
                        <a:pt x="391162" y="710446"/>
                      </a:lnTo>
                      <a:lnTo>
                        <a:pt x="390525" y="700308"/>
                      </a:lnTo>
                      <a:lnTo>
                        <a:pt x="391162" y="691122"/>
                      </a:lnTo>
                      <a:lnTo>
                        <a:pt x="392119" y="682885"/>
                      </a:lnTo>
                      <a:lnTo>
                        <a:pt x="393393" y="675282"/>
                      </a:lnTo>
                      <a:lnTo>
                        <a:pt x="394987" y="669263"/>
                      </a:lnTo>
                      <a:lnTo>
                        <a:pt x="396580" y="663878"/>
                      </a:lnTo>
                      <a:lnTo>
                        <a:pt x="398174" y="660393"/>
                      </a:lnTo>
                      <a:lnTo>
                        <a:pt x="398811" y="657859"/>
                      </a:lnTo>
                      <a:close/>
                      <a:moveTo>
                        <a:pt x="802859" y="585788"/>
                      </a:moveTo>
                      <a:lnTo>
                        <a:pt x="803174" y="586419"/>
                      </a:lnTo>
                      <a:lnTo>
                        <a:pt x="805063" y="587997"/>
                      </a:lnTo>
                      <a:lnTo>
                        <a:pt x="807266" y="591468"/>
                      </a:lnTo>
                      <a:lnTo>
                        <a:pt x="810100" y="595885"/>
                      </a:lnTo>
                      <a:lnTo>
                        <a:pt x="813563" y="601249"/>
                      </a:lnTo>
                      <a:lnTo>
                        <a:pt x="816711" y="608191"/>
                      </a:lnTo>
                      <a:lnTo>
                        <a:pt x="820174" y="616079"/>
                      </a:lnTo>
                      <a:lnTo>
                        <a:pt x="823322" y="624283"/>
                      </a:lnTo>
                      <a:lnTo>
                        <a:pt x="825841" y="634064"/>
                      </a:lnTo>
                      <a:lnTo>
                        <a:pt x="827415" y="644476"/>
                      </a:lnTo>
                      <a:lnTo>
                        <a:pt x="828674" y="656151"/>
                      </a:lnTo>
                      <a:lnTo>
                        <a:pt x="828044" y="667825"/>
                      </a:lnTo>
                      <a:lnTo>
                        <a:pt x="826470" y="679815"/>
                      </a:lnTo>
                      <a:lnTo>
                        <a:pt x="823637" y="690543"/>
                      </a:lnTo>
                      <a:lnTo>
                        <a:pt x="819859" y="700009"/>
                      </a:lnTo>
                      <a:lnTo>
                        <a:pt x="815452" y="708529"/>
                      </a:lnTo>
                      <a:lnTo>
                        <a:pt x="810415" y="715470"/>
                      </a:lnTo>
                      <a:lnTo>
                        <a:pt x="805377" y="721781"/>
                      </a:lnTo>
                      <a:lnTo>
                        <a:pt x="800340" y="726829"/>
                      </a:lnTo>
                      <a:lnTo>
                        <a:pt x="795618" y="730931"/>
                      </a:lnTo>
                      <a:lnTo>
                        <a:pt x="791840" y="734086"/>
                      </a:lnTo>
                      <a:lnTo>
                        <a:pt x="788377" y="736295"/>
                      </a:lnTo>
                      <a:lnTo>
                        <a:pt x="786173" y="737557"/>
                      </a:lnTo>
                      <a:lnTo>
                        <a:pt x="785544" y="738188"/>
                      </a:lnTo>
                      <a:lnTo>
                        <a:pt x="784914" y="737242"/>
                      </a:lnTo>
                      <a:lnTo>
                        <a:pt x="782710" y="735348"/>
                      </a:lnTo>
                      <a:lnTo>
                        <a:pt x="779877" y="732193"/>
                      </a:lnTo>
                      <a:lnTo>
                        <a:pt x="776414" y="728091"/>
                      </a:lnTo>
                      <a:lnTo>
                        <a:pt x="772636" y="723043"/>
                      </a:lnTo>
                      <a:lnTo>
                        <a:pt x="768544" y="716732"/>
                      </a:lnTo>
                      <a:lnTo>
                        <a:pt x="764451" y="709160"/>
                      </a:lnTo>
                      <a:lnTo>
                        <a:pt x="760673" y="700956"/>
                      </a:lnTo>
                      <a:lnTo>
                        <a:pt x="757525" y="691490"/>
                      </a:lnTo>
                      <a:lnTo>
                        <a:pt x="755321" y="681709"/>
                      </a:lnTo>
                      <a:lnTo>
                        <a:pt x="754062" y="670350"/>
                      </a:lnTo>
                      <a:lnTo>
                        <a:pt x="754377" y="658675"/>
                      </a:lnTo>
                      <a:lnTo>
                        <a:pt x="755636" y="647947"/>
                      </a:lnTo>
                      <a:lnTo>
                        <a:pt x="758469" y="638166"/>
                      </a:lnTo>
                      <a:lnTo>
                        <a:pt x="762247" y="629015"/>
                      </a:lnTo>
                      <a:lnTo>
                        <a:pt x="766970" y="620812"/>
                      </a:lnTo>
                      <a:lnTo>
                        <a:pt x="772007" y="613239"/>
                      </a:lnTo>
                      <a:lnTo>
                        <a:pt x="777359" y="606613"/>
                      </a:lnTo>
                      <a:lnTo>
                        <a:pt x="782710" y="601249"/>
                      </a:lnTo>
                      <a:lnTo>
                        <a:pt x="787748" y="596516"/>
                      </a:lnTo>
                      <a:lnTo>
                        <a:pt x="792470" y="592414"/>
                      </a:lnTo>
                      <a:lnTo>
                        <a:pt x="796563" y="589259"/>
                      </a:lnTo>
                      <a:lnTo>
                        <a:pt x="799711" y="587366"/>
                      </a:lnTo>
                      <a:lnTo>
                        <a:pt x="801914" y="586104"/>
                      </a:lnTo>
                      <a:close/>
                      <a:moveTo>
                        <a:pt x="326167" y="585788"/>
                      </a:moveTo>
                      <a:lnTo>
                        <a:pt x="326797" y="586104"/>
                      </a:lnTo>
                      <a:lnTo>
                        <a:pt x="328685" y="587369"/>
                      </a:lnTo>
                      <a:lnTo>
                        <a:pt x="332148" y="589582"/>
                      </a:lnTo>
                      <a:lnTo>
                        <a:pt x="336241" y="592744"/>
                      </a:lnTo>
                      <a:lnTo>
                        <a:pt x="340963" y="596538"/>
                      </a:lnTo>
                      <a:lnTo>
                        <a:pt x="346315" y="601281"/>
                      </a:lnTo>
                      <a:lnTo>
                        <a:pt x="351352" y="606972"/>
                      </a:lnTo>
                      <a:lnTo>
                        <a:pt x="356704" y="613612"/>
                      </a:lnTo>
                      <a:lnTo>
                        <a:pt x="361741" y="620884"/>
                      </a:lnTo>
                      <a:lnTo>
                        <a:pt x="366149" y="629421"/>
                      </a:lnTo>
                      <a:lnTo>
                        <a:pt x="370242" y="638274"/>
                      </a:lnTo>
                      <a:lnTo>
                        <a:pt x="372760" y="648392"/>
                      </a:lnTo>
                      <a:lnTo>
                        <a:pt x="374334" y="658826"/>
                      </a:lnTo>
                      <a:lnTo>
                        <a:pt x="374649" y="670841"/>
                      </a:lnTo>
                      <a:lnTo>
                        <a:pt x="373075" y="681908"/>
                      </a:lnTo>
                      <a:lnTo>
                        <a:pt x="371186" y="692025"/>
                      </a:lnTo>
                      <a:lnTo>
                        <a:pt x="368038" y="701195"/>
                      </a:lnTo>
                      <a:lnTo>
                        <a:pt x="364260" y="709416"/>
                      </a:lnTo>
                      <a:lnTo>
                        <a:pt x="360167" y="717004"/>
                      </a:lnTo>
                      <a:lnTo>
                        <a:pt x="355760" y="723328"/>
                      </a:lnTo>
                      <a:lnTo>
                        <a:pt x="351982" y="728386"/>
                      </a:lnTo>
                      <a:lnTo>
                        <a:pt x="348519" y="732813"/>
                      </a:lnTo>
                      <a:lnTo>
                        <a:pt x="345686" y="735659"/>
                      </a:lnTo>
                      <a:lnTo>
                        <a:pt x="343797" y="737556"/>
                      </a:lnTo>
                      <a:lnTo>
                        <a:pt x="343167" y="738188"/>
                      </a:lnTo>
                      <a:lnTo>
                        <a:pt x="342223" y="737872"/>
                      </a:lnTo>
                      <a:lnTo>
                        <a:pt x="340334" y="736607"/>
                      </a:lnTo>
                      <a:lnTo>
                        <a:pt x="337186" y="734394"/>
                      </a:lnTo>
                      <a:lnTo>
                        <a:pt x="333093" y="731232"/>
                      </a:lnTo>
                      <a:lnTo>
                        <a:pt x="328056" y="727122"/>
                      </a:lnTo>
                      <a:lnTo>
                        <a:pt x="323334" y="722063"/>
                      </a:lnTo>
                      <a:lnTo>
                        <a:pt x="317982" y="715739"/>
                      </a:lnTo>
                      <a:lnTo>
                        <a:pt x="313259" y="708783"/>
                      </a:lnTo>
                      <a:lnTo>
                        <a:pt x="308852" y="700246"/>
                      </a:lnTo>
                      <a:lnTo>
                        <a:pt x="304759" y="691077"/>
                      </a:lnTo>
                      <a:lnTo>
                        <a:pt x="302241" y="680011"/>
                      </a:lnTo>
                      <a:lnTo>
                        <a:pt x="300352" y="668312"/>
                      </a:lnTo>
                      <a:lnTo>
                        <a:pt x="300037" y="656297"/>
                      </a:lnTo>
                      <a:lnTo>
                        <a:pt x="300981" y="644914"/>
                      </a:lnTo>
                      <a:lnTo>
                        <a:pt x="302870" y="634480"/>
                      </a:lnTo>
                      <a:lnTo>
                        <a:pt x="305704" y="624362"/>
                      </a:lnTo>
                      <a:lnTo>
                        <a:pt x="308222" y="615825"/>
                      </a:lnTo>
                      <a:lnTo>
                        <a:pt x="311685" y="608237"/>
                      </a:lnTo>
                      <a:lnTo>
                        <a:pt x="315148" y="601597"/>
                      </a:lnTo>
                      <a:lnTo>
                        <a:pt x="318611" y="595906"/>
                      </a:lnTo>
                      <a:lnTo>
                        <a:pt x="321445" y="591479"/>
                      </a:lnTo>
                      <a:lnTo>
                        <a:pt x="323963" y="588318"/>
                      </a:lnTo>
                      <a:lnTo>
                        <a:pt x="325222" y="586420"/>
                      </a:lnTo>
                      <a:close/>
                      <a:moveTo>
                        <a:pt x="1081478" y="568325"/>
                      </a:moveTo>
                      <a:lnTo>
                        <a:pt x="1090664" y="568325"/>
                      </a:lnTo>
                      <a:lnTo>
                        <a:pt x="1097950" y="568960"/>
                      </a:lnTo>
                      <a:lnTo>
                        <a:pt x="1104601" y="569595"/>
                      </a:lnTo>
                      <a:lnTo>
                        <a:pt x="1109036" y="570548"/>
                      </a:lnTo>
                      <a:lnTo>
                        <a:pt x="1112203" y="571183"/>
                      </a:lnTo>
                      <a:lnTo>
                        <a:pt x="1112837" y="571183"/>
                      </a:lnTo>
                      <a:lnTo>
                        <a:pt x="1112837" y="572135"/>
                      </a:lnTo>
                      <a:lnTo>
                        <a:pt x="1112520" y="575310"/>
                      </a:lnTo>
                      <a:lnTo>
                        <a:pt x="1111887" y="579438"/>
                      </a:lnTo>
                      <a:lnTo>
                        <a:pt x="1109986" y="585153"/>
                      </a:lnTo>
                      <a:lnTo>
                        <a:pt x="1108402" y="592138"/>
                      </a:lnTo>
                      <a:lnTo>
                        <a:pt x="1105235" y="599440"/>
                      </a:lnTo>
                      <a:lnTo>
                        <a:pt x="1101751" y="607695"/>
                      </a:lnTo>
                      <a:lnTo>
                        <a:pt x="1096683" y="615633"/>
                      </a:lnTo>
                      <a:lnTo>
                        <a:pt x="1090981" y="623570"/>
                      </a:lnTo>
                      <a:lnTo>
                        <a:pt x="1083696" y="631508"/>
                      </a:lnTo>
                      <a:lnTo>
                        <a:pt x="1074827" y="638810"/>
                      </a:lnTo>
                      <a:lnTo>
                        <a:pt x="1064690" y="645160"/>
                      </a:lnTo>
                      <a:lnTo>
                        <a:pt x="1053921" y="650240"/>
                      </a:lnTo>
                      <a:lnTo>
                        <a:pt x="1043151" y="653733"/>
                      </a:lnTo>
                      <a:lnTo>
                        <a:pt x="1032698" y="655955"/>
                      </a:lnTo>
                      <a:lnTo>
                        <a:pt x="1022879" y="656908"/>
                      </a:lnTo>
                      <a:lnTo>
                        <a:pt x="1013376" y="657225"/>
                      </a:lnTo>
                      <a:lnTo>
                        <a:pt x="1004824" y="656590"/>
                      </a:lnTo>
                      <a:lnTo>
                        <a:pt x="996905" y="655320"/>
                      </a:lnTo>
                      <a:lnTo>
                        <a:pt x="990887" y="654050"/>
                      </a:lnTo>
                      <a:lnTo>
                        <a:pt x="985185" y="652463"/>
                      </a:lnTo>
                      <a:lnTo>
                        <a:pt x="981384" y="651510"/>
                      </a:lnTo>
                      <a:lnTo>
                        <a:pt x="978534" y="650240"/>
                      </a:lnTo>
                      <a:lnTo>
                        <a:pt x="977900" y="649923"/>
                      </a:lnTo>
                      <a:lnTo>
                        <a:pt x="977900" y="648970"/>
                      </a:lnTo>
                      <a:lnTo>
                        <a:pt x="978217" y="646430"/>
                      </a:lnTo>
                      <a:lnTo>
                        <a:pt x="978850" y="642938"/>
                      </a:lnTo>
                      <a:lnTo>
                        <a:pt x="980434" y="637858"/>
                      </a:lnTo>
                      <a:lnTo>
                        <a:pt x="982018" y="632143"/>
                      </a:lnTo>
                      <a:lnTo>
                        <a:pt x="984869" y="625475"/>
                      </a:lnTo>
                      <a:lnTo>
                        <a:pt x="988353" y="618490"/>
                      </a:lnTo>
                      <a:lnTo>
                        <a:pt x="993104" y="610870"/>
                      </a:lnTo>
                      <a:lnTo>
                        <a:pt x="999122" y="603568"/>
                      </a:lnTo>
                      <a:lnTo>
                        <a:pt x="1006408" y="596265"/>
                      </a:lnTo>
                      <a:lnTo>
                        <a:pt x="1015277" y="588963"/>
                      </a:lnTo>
                      <a:lnTo>
                        <a:pt x="1025730" y="582930"/>
                      </a:lnTo>
                      <a:lnTo>
                        <a:pt x="1037450" y="577215"/>
                      </a:lnTo>
                      <a:lnTo>
                        <a:pt x="1049486" y="573088"/>
                      </a:lnTo>
                      <a:lnTo>
                        <a:pt x="1060889" y="570230"/>
                      </a:lnTo>
                      <a:lnTo>
                        <a:pt x="1071659" y="568643"/>
                      </a:lnTo>
                      <a:close/>
                      <a:moveTo>
                        <a:pt x="38628" y="566738"/>
                      </a:moveTo>
                      <a:lnTo>
                        <a:pt x="47476" y="566738"/>
                      </a:lnTo>
                      <a:lnTo>
                        <a:pt x="57589" y="567687"/>
                      </a:lnTo>
                      <a:lnTo>
                        <a:pt x="68017" y="568953"/>
                      </a:lnTo>
                      <a:lnTo>
                        <a:pt x="79393" y="571800"/>
                      </a:lnTo>
                      <a:lnTo>
                        <a:pt x="91086" y="575596"/>
                      </a:lnTo>
                      <a:lnTo>
                        <a:pt x="103410" y="581608"/>
                      </a:lnTo>
                      <a:lnTo>
                        <a:pt x="113839" y="587619"/>
                      </a:lnTo>
                      <a:lnTo>
                        <a:pt x="122687" y="594895"/>
                      </a:lnTo>
                      <a:lnTo>
                        <a:pt x="129955" y="601855"/>
                      </a:lnTo>
                      <a:lnTo>
                        <a:pt x="135643" y="609448"/>
                      </a:lnTo>
                      <a:lnTo>
                        <a:pt x="140384" y="617041"/>
                      </a:lnTo>
                      <a:lnTo>
                        <a:pt x="143860" y="624317"/>
                      </a:lnTo>
                      <a:lnTo>
                        <a:pt x="146704" y="630645"/>
                      </a:lnTo>
                      <a:lnTo>
                        <a:pt x="148600" y="636340"/>
                      </a:lnTo>
                      <a:lnTo>
                        <a:pt x="149548" y="641718"/>
                      </a:lnTo>
                      <a:lnTo>
                        <a:pt x="150496" y="645198"/>
                      </a:lnTo>
                      <a:lnTo>
                        <a:pt x="150812" y="647729"/>
                      </a:lnTo>
                      <a:lnTo>
                        <a:pt x="150812" y="648678"/>
                      </a:lnTo>
                      <a:lnTo>
                        <a:pt x="150180" y="648994"/>
                      </a:lnTo>
                      <a:lnTo>
                        <a:pt x="147652" y="649627"/>
                      </a:lnTo>
                      <a:lnTo>
                        <a:pt x="143544" y="651209"/>
                      </a:lnTo>
                      <a:lnTo>
                        <a:pt x="138172" y="652474"/>
                      </a:lnTo>
                      <a:lnTo>
                        <a:pt x="131535" y="653740"/>
                      </a:lnTo>
                      <a:lnTo>
                        <a:pt x="123951" y="655005"/>
                      </a:lnTo>
                      <a:lnTo>
                        <a:pt x="115103" y="655638"/>
                      </a:lnTo>
                      <a:lnTo>
                        <a:pt x="106254" y="655638"/>
                      </a:lnTo>
                      <a:lnTo>
                        <a:pt x="96142" y="654689"/>
                      </a:lnTo>
                      <a:lnTo>
                        <a:pt x="85714" y="652474"/>
                      </a:lnTo>
                      <a:lnTo>
                        <a:pt x="75285" y="648678"/>
                      </a:lnTo>
                      <a:lnTo>
                        <a:pt x="64541" y="643932"/>
                      </a:lnTo>
                      <a:lnTo>
                        <a:pt x="54112" y="637605"/>
                      </a:lnTo>
                      <a:lnTo>
                        <a:pt x="45580" y="630329"/>
                      </a:lnTo>
                      <a:lnTo>
                        <a:pt x="38312" y="622419"/>
                      </a:lnTo>
                      <a:lnTo>
                        <a:pt x="32308" y="614194"/>
                      </a:lnTo>
                      <a:lnTo>
                        <a:pt x="27567" y="605968"/>
                      </a:lnTo>
                      <a:lnTo>
                        <a:pt x="23775" y="598375"/>
                      </a:lnTo>
                      <a:lnTo>
                        <a:pt x="20931" y="590782"/>
                      </a:lnTo>
                      <a:lnTo>
                        <a:pt x="18719" y="584138"/>
                      </a:lnTo>
                      <a:lnTo>
                        <a:pt x="17455" y="578444"/>
                      </a:lnTo>
                      <a:lnTo>
                        <a:pt x="16823" y="574015"/>
                      </a:lnTo>
                      <a:lnTo>
                        <a:pt x="15875" y="571167"/>
                      </a:lnTo>
                      <a:lnTo>
                        <a:pt x="15875" y="570218"/>
                      </a:lnTo>
                      <a:lnTo>
                        <a:pt x="17139" y="569902"/>
                      </a:lnTo>
                      <a:lnTo>
                        <a:pt x="20299" y="569269"/>
                      </a:lnTo>
                      <a:lnTo>
                        <a:pt x="24723" y="568636"/>
                      </a:lnTo>
                      <a:lnTo>
                        <a:pt x="31044" y="567687"/>
                      </a:lnTo>
                      <a:close/>
                      <a:moveTo>
                        <a:pt x="881906" y="514350"/>
                      </a:moveTo>
                      <a:lnTo>
                        <a:pt x="882549" y="515299"/>
                      </a:lnTo>
                      <a:lnTo>
                        <a:pt x="884478" y="516880"/>
                      </a:lnTo>
                      <a:lnTo>
                        <a:pt x="887372" y="520042"/>
                      </a:lnTo>
                      <a:lnTo>
                        <a:pt x="890265" y="524152"/>
                      </a:lnTo>
                      <a:lnTo>
                        <a:pt x="894445" y="529528"/>
                      </a:lnTo>
                      <a:lnTo>
                        <a:pt x="898625" y="535535"/>
                      </a:lnTo>
                      <a:lnTo>
                        <a:pt x="902805" y="543124"/>
                      </a:lnTo>
                      <a:lnTo>
                        <a:pt x="906663" y="551661"/>
                      </a:lnTo>
                      <a:lnTo>
                        <a:pt x="910200" y="560831"/>
                      </a:lnTo>
                      <a:lnTo>
                        <a:pt x="913093" y="570949"/>
                      </a:lnTo>
                      <a:lnTo>
                        <a:pt x="914701" y="582333"/>
                      </a:lnTo>
                      <a:lnTo>
                        <a:pt x="915987" y="594664"/>
                      </a:lnTo>
                      <a:lnTo>
                        <a:pt x="915344" y="606363"/>
                      </a:lnTo>
                      <a:lnTo>
                        <a:pt x="913415" y="617430"/>
                      </a:lnTo>
                      <a:lnTo>
                        <a:pt x="910521" y="627233"/>
                      </a:lnTo>
                      <a:lnTo>
                        <a:pt x="906663" y="635770"/>
                      </a:lnTo>
                      <a:lnTo>
                        <a:pt x="902483" y="643675"/>
                      </a:lnTo>
                      <a:lnTo>
                        <a:pt x="897982" y="649999"/>
                      </a:lnTo>
                      <a:lnTo>
                        <a:pt x="893481" y="655690"/>
                      </a:lnTo>
                      <a:lnTo>
                        <a:pt x="888979" y="660433"/>
                      </a:lnTo>
                      <a:lnTo>
                        <a:pt x="885443" y="663911"/>
                      </a:lnTo>
                      <a:lnTo>
                        <a:pt x="882228" y="666125"/>
                      </a:lnTo>
                      <a:lnTo>
                        <a:pt x="880298" y="667706"/>
                      </a:lnTo>
                      <a:lnTo>
                        <a:pt x="879334" y="668338"/>
                      </a:lnTo>
                      <a:lnTo>
                        <a:pt x="878691" y="667390"/>
                      </a:lnTo>
                      <a:lnTo>
                        <a:pt x="876440" y="665809"/>
                      </a:lnTo>
                      <a:lnTo>
                        <a:pt x="873546" y="662963"/>
                      </a:lnTo>
                      <a:lnTo>
                        <a:pt x="869367" y="659485"/>
                      </a:lnTo>
                      <a:lnTo>
                        <a:pt x="864865" y="654109"/>
                      </a:lnTo>
                      <a:lnTo>
                        <a:pt x="860043" y="648418"/>
                      </a:lnTo>
                      <a:lnTo>
                        <a:pt x="854898" y="641145"/>
                      </a:lnTo>
                      <a:lnTo>
                        <a:pt x="850397" y="633556"/>
                      </a:lnTo>
                      <a:lnTo>
                        <a:pt x="846539" y="624703"/>
                      </a:lnTo>
                      <a:lnTo>
                        <a:pt x="843002" y="614585"/>
                      </a:lnTo>
                      <a:lnTo>
                        <a:pt x="840752" y="603834"/>
                      </a:lnTo>
                      <a:lnTo>
                        <a:pt x="839787" y="591818"/>
                      </a:lnTo>
                      <a:lnTo>
                        <a:pt x="840430" y="581068"/>
                      </a:lnTo>
                      <a:lnTo>
                        <a:pt x="842359" y="570949"/>
                      </a:lnTo>
                      <a:lnTo>
                        <a:pt x="844931" y="561463"/>
                      </a:lnTo>
                      <a:lnTo>
                        <a:pt x="849111" y="552926"/>
                      </a:lnTo>
                      <a:lnTo>
                        <a:pt x="853612" y="545021"/>
                      </a:lnTo>
                      <a:lnTo>
                        <a:pt x="858114" y="538065"/>
                      </a:lnTo>
                      <a:lnTo>
                        <a:pt x="863258" y="531741"/>
                      </a:lnTo>
                      <a:lnTo>
                        <a:pt x="867759" y="526682"/>
                      </a:lnTo>
                      <a:lnTo>
                        <a:pt x="872260" y="522255"/>
                      </a:lnTo>
                      <a:lnTo>
                        <a:pt x="876119" y="518777"/>
                      </a:lnTo>
                      <a:lnTo>
                        <a:pt x="879012" y="516564"/>
                      </a:lnTo>
                      <a:lnTo>
                        <a:pt x="881263" y="515299"/>
                      </a:lnTo>
                      <a:close/>
                      <a:moveTo>
                        <a:pt x="246950" y="514350"/>
                      </a:moveTo>
                      <a:lnTo>
                        <a:pt x="247596" y="514666"/>
                      </a:lnTo>
                      <a:lnTo>
                        <a:pt x="249211" y="516564"/>
                      </a:lnTo>
                      <a:lnTo>
                        <a:pt x="252439" y="518777"/>
                      </a:lnTo>
                      <a:lnTo>
                        <a:pt x="256314" y="522255"/>
                      </a:lnTo>
                      <a:lnTo>
                        <a:pt x="260834" y="526682"/>
                      </a:lnTo>
                      <a:lnTo>
                        <a:pt x="265678" y="531741"/>
                      </a:lnTo>
                      <a:lnTo>
                        <a:pt x="270521" y="538065"/>
                      </a:lnTo>
                      <a:lnTo>
                        <a:pt x="275364" y="544705"/>
                      </a:lnTo>
                      <a:lnTo>
                        <a:pt x="279561" y="552610"/>
                      </a:lnTo>
                      <a:lnTo>
                        <a:pt x="283436" y="561463"/>
                      </a:lnTo>
                      <a:lnTo>
                        <a:pt x="286342" y="570633"/>
                      </a:lnTo>
                      <a:lnTo>
                        <a:pt x="287956" y="581068"/>
                      </a:lnTo>
                      <a:lnTo>
                        <a:pt x="288925" y="591818"/>
                      </a:lnTo>
                      <a:lnTo>
                        <a:pt x="287633" y="603518"/>
                      </a:lnTo>
                      <a:lnTo>
                        <a:pt x="285696" y="614268"/>
                      </a:lnTo>
                      <a:lnTo>
                        <a:pt x="282467" y="624071"/>
                      </a:lnTo>
                      <a:lnTo>
                        <a:pt x="278270" y="633556"/>
                      </a:lnTo>
                      <a:lnTo>
                        <a:pt x="273427" y="641145"/>
                      </a:lnTo>
                      <a:lnTo>
                        <a:pt x="268583" y="648102"/>
                      </a:lnTo>
                      <a:lnTo>
                        <a:pt x="264063" y="654109"/>
                      </a:lnTo>
                      <a:lnTo>
                        <a:pt x="259220" y="658852"/>
                      </a:lnTo>
                      <a:lnTo>
                        <a:pt x="255345" y="662963"/>
                      </a:lnTo>
                      <a:lnTo>
                        <a:pt x="252117" y="665809"/>
                      </a:lnTo>
                      <a:lnTo>
                        <a:pt x="250179" y="667390"/>
                      </a:lnTo>
                      <a:lnTo>
                        <a:pt x="248888" y="668338"/>
                      </a:lnTo>
                      <a:lnTo>
                        <a:pt x="248242" y="667390"/>
                      </a:lnTo>
                      <a:lnTo>
                        <a:pt x="246628" y="666125"/>
                      </a:lnTo>
                      <a:lnTo>
                        <a:pt x="243399" y="663279"/>
                      </a:lnTo>
                      <a:lnTo>
                        <a:pt x="239524" y="660117"/>
                      </a:lnTo>
                      <a:lnTo>
                        <a:pt x="235004" y="655690"/>
                      </a:lnTo>
                      <a:lnTo>
                        <a:pt x="230483" y="649683"/>
                      </a:lnTo>
                      <a:lnTo>
                        <a:pt x="225963" y="643359"/>
                      </a:lnTo>
                      <a:lnTo>
                        <a:pt x="221443" y="635770"/>
                      </a:lnTo>
                      <a:lnTo>
                        <a:pt x="217891" y="626916"/>
                      </a:lnTo>
                      <a:lnTo>
                        <a:pt x="215308" y="617114"/>
                      </a:lnTo>
                      <a:lnTo>
                        <a:pt x="213048" y="606047"/>
                      </a:lnTo>
                      <a:lnTo>
                        <a:pt x="212725" y="594348"/>
                      </a:lnTo>
                      <a:lnTo>
                        <a:pt x="213371" y="582333"/>
                      </a:lnTo>
                      <a:lnTo>
                        <a:pt x="215631" y="570949"/>
                      </a:lnTo>
                      <a:lnTo>
                        <a:pt x="218537" y="560831"/>
                      </a:lnTo>
                      <a:lnTo>
                        <a:pt x="222089" y="551345"/>
                      </a:lnTo>
                      <a:lnTo>
                        <a:pt x="225963" y="543124"/>
                      </a:lnTo>
                      <a:lnTo>
                        <a:pt x="229838" y="535535"/>
                      </a:lnTo>
                      <a:lnTo>
                        <a:pt x="234035" y="529211"/>
                      </a:lnTo>
                      <a:lnTo>
                        <a:pt x="237910" y="524152"/>
                      </a:lnTo>
                      <a:lnTo>
                        <a:pt x="241461" y="520042"/>
                      </a:lnTo>
                      <a:lnTo>
                        <a:pt x="244367" y="516880"/>
                      </a:lnTo>
                      <a:lnTo>
                        <a:pt x="245982" y="515299"/>
                      </a:lnTo>
                      <a:close/>
                      <a:moveTo>
                        <a:pt x="1012824" y="471488"/>
                      </a:moveTo>
                      <a:lnTo>
                        <a:pt x="1012824" y="472123"/>
                      </a:lnTo>
                      <a:lnTo>
                        <a:pt x="1012824" y="474028"/>
                      </a:lnTo>
                      <a:lnTo>
                        <a:pt x="1012824" y="477521"/>
                      </a:lnTo>
                      <a:lnTo>
                        <a:pt x="1012505" y="481648"/>
                      </a:lnTo>
                      <a:lnTo>
                        <a:pt x="1011550" y="487046"/>
                      </a:lnTo>
                      <a:lnTo>
                        <a:pt x="1010913" y="493396"/>
                      </a:lnTo>
                      <a:lnTo>
                        <a:pt x="1009957" y="500381"/>
                      </a:lnTo>
                      <a:lnTo>
                        <a:pt x="1008683" y="508636"/>
                      </a:lnTo>
                      <a:lnTo>
                        <a:pt x="1006773" y="517526"/>
                      </a:lnTo>
                      <a:lnTo>
                        <a:pt x="1004225" y="527051"/>
                      </a:lnTo>
                      <a:lnTo>
                        <a:pt x="1001677" y="537528"/>
                      </a:lnTo>
                      <a:lnTo>
                        <a:pt x="997536" y="548641"/>
                      </a:lnTo>
                      <a:lnTo>
                        <a:pt x="993396" y="560071"/>
                      </a:lnTo>
                      <a:lnTo>
                        <a:pt x="988618" y="572453"/>
                      </a:lnTo>
                      <a:lnTo>
                        <a:pt x="982885" y="584836"/>
                      </a:lnTo>
                      <a:lnTo>
                        <a:pt x="976197" y="597853"/>
                      </a:lnTo>
                      <a:lnTo>
                        <a:pt x="968871" y="611188"/>
                      </a:lnTo>
                      <a:lnTo>
                        <a:pt x="960590" y="625158"/>
                      </a:lnTo>
                      <a:lnTo>
                        <a:pt x="951035" y="638811"/>
                      </a:lnTo>
                      <a:lnTo>
                        <a:pt x="940525" y="653098"/>
                      </a:lnTo>
                      <a:lnTo>
                        <a:pt x="929059" y="667068"/>
                      </a:lnTo>
                      <a:lnTo>
                        <a:pt x="916000" y="681356"/>
                      </a:lnTo>
                      <a:lnTo>
                        <a:pt x="901986" y="695961"/>
                      </a:lnTo>
                      <a:lnTo>
                        <a:pt x="886380" y="710248"/>
                      </a:lnTo>
                      <a:lnTo>
                        <a:pt x="869818" y="724218"/>
                      </a:lnTo>
                      <a:lnTo>
                        <a:pt x="851664" y="738188"/>
                      </a:lnTo>
                      <a:lnTo>
                        <a:pt x="832235" y="752476"/>
                      </a:lnTo>
                      <a:lnTo>
                        <a:pt x="810896" y="766128"/>
                      </a:lnTo>
                      <a:lnTo>
                        <a:pt x="788282" y="779463"/>
                      </a:lnTo>
                      <a:lnTo>
                        <a:pt x="763758" y="792163"/>
                      </a:lnTo>
                      <a:lnTo>
                        <a:pt x="737641" y="804863"/>
                      </a:lnTo>
                      <a:lnTo>
                        <a:pt x="709613" y="816611"/>
                      </a:lnTo>
                      <a:lnTo>
                        <a:pt x="680311" y="828041"/>
                      </a:lnTo>
                      <a:lnTo>
                        <a:pt x="648461" y="838836"/>
                      </a:lnTo>
                      <a:lnTo>
                        <a:pt x="615019" y="849313"/>
                      </a:lnTo>
                      <a:lnTo>
                        <a:pt x="608012" y="826136"/>
                      </a:lnTo>
                      <a:lnTo>
                        <a:pt x="640817" y="816293"/>
                      </a:lnTo>
                      <a:lnTo>
                        <a:pt x="671712" y="805816"/>
                      </a:lnTo>
                      <a:lnTo>
                        <a:pt x="701014" y="794386"/>
                      </a:lnTo>
                      <a:lnTo>
                        <a:pt x="727768" y="782956"/>
                      </a:lnTo>
                      <a:lnTo>
                        <a:pt x="753247" y="770891"/>
                      </a:lnTo>
                      <a:lnTo>
                        <a:pt x="777135" y="758508"/>
                      </a:lnTo>
                      <a:lnTo>
                        <a:pt x="799111" y="745808"/>
                      </a:lnTo>
                      <a:lnTo>
                        <a:pt x="819495" y="732473"/>
                      </a:lnTo>
                      <a:lnTo>
                        <a:pt x="838287" y="719456"/>
                      </a:lnTo>
                      <a:lnTo>
                        <a:pt x="855804" y="705803"/>
                      </a:lnTo>
                      <a:lnTo>
                        <a:pt x="872048" y="692468"/>
                      </a:lnTo>
                      <a:lnTo>
                        <a:pt x="886698" y="678816"/>
                      </a:lnTo>
                      <a:lnTo>
                        <a:pt x="900075" y="665163"/>
                      </a:lnTo>
                      <a:lnTo>
                        <a:pt x="912497" y="651828"/>
                      </a:lnTo>
                      <a:lnTo>
                        <a:pt x="923326" y="638176"/>
                      </a:lnTo>
                      <a:lnTo>
                        <a:pt x="933199" y="625158"/>
                      </a:lnTo>
                      <a:lnTo>
                        <a:pt x="941799" y="611823"/>
                      </a:lnTo>
                      <a:lnTo>
                        <a:pt x="950080" y="599123"/>
                      </a:lnTo>
                      <a:lnTo>
                        <a:pt x="956768" y="586423"/>
                      </a:lnTo>
                      <a:lnTo>
                        <a:pt x="962501" y="574358"/>
                      </a:lnTo>
                      <a:lnTo>
                        <a:pt x="967916" y="562293"/>
                      </a:lnTo>
                      <a:lnTo>
                        <a:pt x="972375" y="551181"/>
                      </a:lnTo>
                      <a:lnTo>
                        <a:pt x="976197" y="540386"/>
                      </a:lnTo>
                      <a:lnTo>
                        <a:pt x="979382" y="530226"/>
                      </a:lnTo>
                      <a:lnTo>
                        <a:pt x="981930" y="520701"/>
                      </a:lnTo>
                      <a:lnTo>
                        <a:pt x="983522" y="511811"/>
                      </a:lnTo>
                      <a:lnTo>
                        <a:pt x="985433" y="503873"/>
                      </a:lnTo>
                      <a:lnTo>
                        <a:pt x="986389" y="496253"/>
                      </a:lnTo>
                      <a:lnTo>
                        <a:pt x="987026" y="489903"/>
                      </a:lnTo>
                      <a:lnTo>
                        <a:pt x="987981" y="484188"/>
                      </a:lnTo>
                      <a:lnTo>
                        <a:pt x="988300" y="479743"/>
                      </a:lnTo>
                      <a:lnTo>
                        <a:pt x="988300" y="476251"/>
                      </a:lnTo>
                      <a:lnTo>
                        <a:pt x="988300" y="473711"/>
                      </a:lnTo>
                      <a:lnTo>
                        <a:pt x="988300" y="472123"/>
                      </a:lnTo>
                      <a:close/>
                      <a:moveTo>
                        <a:pt x="117475" y="469900"/>
                      </a:moveTo>
                      <a:lnTo>
                        <a:pt x="141923" y="471173"/>
                      </a:lnTo>
                      <a:lnTo>
                        <a:pt x="141923" y="472447"/>
                      </a:lnTo>
                      <a:lnTo>
                        <a:pt x="141923" y="475311"/>
                      </a:lnTo>
                      <a:lnTo>
                        <a:pt x="141923" y="478494"/>
                      </a:lnTo>
                      <a:lnTo>
                        <a:pt x="142240" y="483269"/>
                      </a:lnTo>
                      <a:lnTo>
                        <a:pt x="142557" y="488998"/>
                      </a:lnTo>
                      <a:lnTo>
                        <a:pt x="143193" y="495364"/>
                      </a:lnTo>
                      <a:lnTo>
                        <a:pt x="144780" y="502685"/>
                      </a:lnTo>
                      <a:lnTo>
                        <a:pt x="146050" y="510961"/>
                      </a:lnTo>
                      <a:lnTo>
                        <a:pt x="148273" y="519873"/>
                      </a:lnTo>
                      <a:lnTo>
                        <a:pt x="150813" y="529422"/>
                      </a:lnTo>
                      <a:lnTo>
                        <a:pt x="153670" y="539289"/>
                      </a:lnTo>
                      <a:lnTo>
                        <a:pt x="157797" y="550430"/>
                      </a:lnTo>
                      <a:lnTo>
                        <a:pt x="161925" y="561570"/>
                      </a:lnTo>
                      <a:lnTo>
                        <a:pt x="167005" y="573347"/>
                      </a:lnTo>
                      <a:lnTo>
                        <a:pt x="173037" y="585761"/>
                      </a:lnTo>
                      <a:lnTo>
                        <a:pt x="180023" y="598175"/>
                      </a:lnTo>
                      <a:lnTo>
                        <a:pt x="187643" y="611225"/>
                      </a:lnTo>
                      <a:lnTo>
                        <a:pt x="196533" y="623957"/>
                      </a:lnTo>
                      <a:lnTo>
                        <a:pt x="206375" y="637644"/>
                      </a:lnTo>
                      <a:lnTo>
                        <a:pt x="217487" y="651013"/>
                      </a:lnTo>
                      <a:lnTo>
                        <a:pt x="229553" y="664699"/>
                      </a:lnTo>
                      <a:lnTo>
                        <a:pt x="242887" y="678386"/>
                      </a:lnTo>
                      <a:lnTo>
                        <a:pt x="257810" y="691755"/>
                      </a:lnTo>
                      <a:lnTo>
                        <a:pt x="273367" y="705442"/>
                      </a:lnTo>
                      <a:lnTo>
                        <a:pt x="290830" y="718810"/>
                      </a:lnTo>
                      <a:lnTo>
                        <a:pt x="309880" y="732179"/>
                      </a:lnTo>
                      <a:lnTo>
                        <a:pt x="330517" y="745229"/>
                      </a:lnTo>
                      <a:lnTo>
                        <a:pt x="352107" y="757961"/>
                      </a:lnTo>
                      <a:lnTo>
                        <a:pt x="375920" y="770375"/>
                      </a:lnTo>
                      <a:lnTo>
                        <a:pt x="401003" y="782789"/>
                      </a:lnTo>
                      <a:lnTo>
                        <a:pt x="428307" y="794247"/>
                      </a:lnTo>
                      <a:lnTo>
                        <a:pt x="457517" y="805388"/>
                      </a:lnTo>
                      <a:lnTo>
                        <a:pt x="488315" y="815892"/>
                      </a:lnTo>
                      <a:lnTo>
                        <a:pt x="520700" y="825759"/>
                      </a:lnTo>
                      <a:lnTo>
                        <a:pt x="513715" y="849313"/>
                      </a:lnTo>
                      <a:lnTo>
                        <a:pt x="480377" y="838809"/>
                      </a:lnTo>
                      <a:lnTo>
                        <a:pt x="448945" y="827987"/>
                      </a:lnTo>
                      <a:lnTo>
                        <a:pt x="419417" y="816210"/>
                      </a:lnTo>
                      <a:lnTo>
                        <a:pt x="391477" y="804115"/>
                      </a:lnTo>
                      <a:lnTo>
                        <a:pt x="365443" y="792019"/>
                      </a:lnTo>
                      <a:lnTo>
                        <a:pt x="341313" y="778969"/>
                      </a:lnTo>
                      <a:lnTo>
                        <a:pt x="318453" y="765600"/>
                      </a:lnTo>
                      <a:lnTo>
                        <a:pt x="297180" y="751913"/>
                      </a:lnTo>
                      <a:lnTo>
                        <a:pt x="278130" y="737908"/>
                      </a:lnTo>
                      <a:lnTo>
                        <a:pt x="259715" y="723903"/>
                      </a:lnTo>
                      <a:lnTo>
                        <a:pt x="242887" y="709580"/>
                      </a:lnTo>
                      <a:lnTo>
                        <a:pt x="227647" y="695256"/>
                      </a:lnTo>
                      <a:lnTo>
                        <a:pt x="213677" y="680614"/>
                      </a:lnTo>
                      <a:lnTo>
                        <a:pt x="200660" y="666609"/>
                      </a:lnTo>
                      <a:lnTo>
                        <a:pt x="189230" y="652286"/>
                      </a:lnTo>
                      <a:lnTo>
                        <a:pt x="178753" y="638281"/>
                      </a:lnTo>
                      <a:lnTo>
                        <a:pt x="169227" y="623957"/>
                      </a:lnTo>
                      <a:lnTo>
                        <a:pt x="160655" y="610270"/>
                      </a:lnTo>
                      <a:lnTo>
                        <a:pt x="153353" y="596902"/>
                      </a:lnTo>
                      <a:lnTo>
                        <a:pt x="146685" y="583851"/>
                      </a:lnTo>
                      <a:lnTo>
                        <a:pt x="141287" y="571119"/>
                      </a:lnTo>
                      <a:lnTo>
                        <a:pt x="136207" y="559342"/>
                      </a:lnTo>
                      <a:lnTo>
                        <a:pt x="132080" y="547565"/>
                      </a:lnTo>
                      <a:lnTo>
                        <a:pt x="128587" y="536743"/>
                      </a:lnTo>
                      <a:lnTo>
                        <a:pt x="125413" y="526239"/>
                      </a:lnTo>
                      <a:lnTo>
                        <a:pt x="123507" y="516372"/>
                      </a:lnTo>
                      <a:lnTo>
                        <a:pt x="121285" y="507459"/>
                      </a:lnTo>
                      <a:lnTo>
                        <a:pt x="120015" y="499502"/>
                      </a:lnTo>
                      <a:lnTo>
                        <a:pt x="118745" y="492499"/>
                      </a:lnTo>
                      <a:lnTo>
                        <a:pt x="118110" y="485815"/>
                      </a:lnTo>
                      <a:lnTo>
                        <a:pt x="117793" y="480722"/>
                      </a:lnTo>
                      <a:lnTo>
                        <a:pt x="117475" y="476266"/>
                      </a:lnTo>
                      <a:lnTo>
                        <a:pt x="117475" y="473083"/>
                      </a:lnTo>
                      <a:lnTo>
                        <a:pt x="117475" y="471173"/>
                      </a:lnTo>
                      <a:close/>
                      <a:moveTo>
                        <a:pt x="1125838" y="441325"/>
                      </a:moveTo>
                      <a:lnTo>
                        <a:pt x="1127115" y="441325"/>
                      </a:lnTo>
                      <a:lnTo>
                        <a:pt x="1127115" y="442278"/>
                      </a:lnTo>
                      <a:lnTo>
                        <a:pt x="1127754" y="444818"/>
                      </a:lnTo>
                      <a:lnTo>
                        <a:pt x="1128073" y="449263"/>
                      </a:lnTo>
                      <a:lnTo>
                        <a:pt x="1128712" y="455295"/>
                      </a:lnTo>
                      <a:lnTo>
                        <a:pt x="1128712" y="461963"/>
                      </a:lnTo>
                      <a:lnTo>
                        <a:pt x="1128073" y="469900"/>
                      </a:lnTo>
                      <a:lnTo>
                        <a:pt x="1126796" y="478790"/>
                      </a:lnTo>
                      <a:lnTo>
                        <a:pt x="1124560" y="487998"/>
                      </a:lnTo>
                      <a:lnTo>
                        <a:pt x="1121686" y="497523"/>
                      </a:lnTo>
                      <a:lnTo>
                        <a:pt x="1116896" y="507048"/>
                      </a:lnTo>
                      <a:lnTo>
                        <a:pt x="1111148" y="516573"/>
                      </a:lnTo>
                      <a:lnTo>
                        <a:pt x="1102845" y="525780"/>
                      </a:lnTo>
                      <a:lnTo>
                        <a:pt x="1092945" y="534353"/>
                      </a:lnTo>
                      <a:lnTo>
                        <a:pt x="1082726" y="541020"/>
                      </a:lnTo>
                      <a:lnTo>
                        <a:pt x="1072506" y="546418"/>
                      </a:lnTo>
                      <a:lnTo>
                        <a:pt x="1062926" y="549910"/>
                      </a:lnTo>
                      <a:lnTo>
                        <a:pt x="1053345" y="552768"/>
                      </a:lnTo>
                      <a:lnTo>
                        <a:pt x="1044404" y="554355"/>
                      </a:lnTo>
                      <a:lnTo>
                        <a:pt x="1036420" y="555308"/>
                      </a:lnTo>
                      <a:lnTo>
                        <a:pt x="1030033" y="555625"/>
                      </a:lnTo>
                      <a:lnTo>
                        <a:pt x="1025243" y="555625"/>
                      </a:lnTo>
                      <a:lnTo>
                        <a:pt x="1021730" y="555625"/>
                      </a:lnTo>
                      <a:lnTo>
                        <a:pt x="1020452" y="555308"/>
                      </a:lnTo>
                      <a:lnTo>
                        <a:pt x="1020452" y="554038"/>
                      </a:lnTo>
                      <a:lnTo>
                        <a:pt x="1019814" y="551498"/>
                      </a:lnTo>
                      <a:lnTo>
                        <a:pt x="1019494" y="547053"/>
                      </a:lnTo>
                      <a:lnTo>
                        <a:pt x="1019175" y="540703"/>
                      </a:lnTo>
                      <a:lnTo>
                        <a:pt x="1019494" y="534035"/>
                      </a:lnTo>
                      <a:lnTo>
                        <a:pt x="1020452" y="525780"/>
                      </a:lnTo>
                      <a:lnTo>
                        <a:pt x="1022688" y="516573"/>
                      </a:lnTo>
                      <a:lnTo>
                        <a:pt x="1025881" y="507365"/>
                      </a:lnTo>
                      <a:lnTo>
                        <a:pt x="1030672" y="497205"/>
                      </a:lnTo>
                      <a:lnTo>
                        <a:pt x="1037378" y="487045"/>
                      </a:lnTo>
                      <a:lnTo>
                        <a:pt x="1046320" y="477203"/>
                      </a:lnTo>
                      <a:lnTo>
                        <a:pt x="1057178" y="467678"/>
                      </a:lnTo>
                      <a:lnTo>
                        <a:pt x="1068355" y="459740"/>
                      </a:lnTo>
                      <a:lnTo>
                        <a:pt x="1079213" y="453390"/>
                      </a:lnTo>
                      <a:lnTo>
                        <a:pt x="1090390" y="448945"/>
                      </a:lnTo>
                      <a:lnTo>
                        <a:pt x="1099971" y="445770"/>
                      </a:lnTo>
                      <a:lnTo>
                        <a:pt x="1108912" y="443230"/>
                      </a:lnTo>
                      <a:lnTo>
                        <a:pt x="1116257" y="442278"/>
                      </a:lnTo>
                      <a:lnTo>
                        <a:pt x="1122325" y="441643"/>
                      </a:lnTo>
                      <a:close/>
                      <a:moveTo>
                        <a:pt x="1277" y="439738"/>
                      </a:moveTo>
                      <a:lnTo>
                        <a:pt x="2874" y="439738"/>
                      </a:lnTo>
                      <a:lnTo>
                        <a:pt x="6706" y="440378"/>
                      </a:lnTo>
                      <a:lnTo>
                        <a:pt x="12455" y="441019"/>
                      </a:lnTo>
                      <a:lnTo>
                        <a:pt x="19800" y="442299"/>
                      </a:lnTo>
                      <a:lnTo>
                        <a:pt x="28422" y="444540"/>
                      </a:lnTo>
                      <a:lnTo>
                        <a:pt x="38641" y="447741"/>
                      </a:lnTo>
                      <a:lnTo>
                        <a:pt x="49180" y="452223"/>
                      </a:lnTo>
                      <a:lnTo>
                        <a:pt x="60357" y="458626"/>
                      </a:lnTo>
                      <a:lnTo>
                        <a:pt x="71854" y="466309"/>
                      </a:lnTo>
                      <a:lnTo>
                        <a:pt x="82712" y="476553"/>
                      </a:lnTo>
                      <a:lnTo>
                        <a:pt x="91334" y="486477"/>
                      </a:lnTo>
                      <a:lnTo>
                        <a:pt x="98040" y="496402"/>
                      </a:lnTo>
                      <a:lnTo>
                        <a:pt x="102831" y="506646"/>
                      </a:lnTo>
                      <a:lnTo>
                        <a:pt x="106343" y="516250"/>
                      </a:lnTo>
                      <a:lnTo>
                        <a:pt x="108260" y="525214"/>
                      </a:lnTo>
                      <a:lnTo>
                        <a:pt x="109537" y="533537"/>
                      </a:lnTo>
                      <a:lnTo>
                        <a:pt x="109537" y="540580"/>
                      </a:lnTo>
                      <a:lnTo>
                        <a:pt x="109537" y="546662"/>
                      </a:lnTo>
                      <a:lnTo>
                        <a:pt x="108579" y="551464"/>
                      </a:lnTo>
                      <a:lnTo>
                        <a:pt x="108260" y="554025"/>
                      </a:lnTo>
                      <a:lnTo>
                        <a:pt x="107940" y="555306"/>
                      </a:lnTo>
                      <a:lnTo>
                        <a:pt x="106982" y="555306"/>
                      </a:lnTo>
                      <a:lnTo>
                        <a:pt x="103789" y="555626"/>
                      </a:lnTo>
                      <a:lnTo>
                        <a:pt x="98998" y="555626"/>
                      </a:lnTo>
                      <a:lnTo>
                        <a:pt x="92292" y="555306"/>
                      </a:lnTo>
                      <a:lnTo>
                        <a:pt x="84308" y="554025"/>
                      </a:lnTo>
                      <a:lnTo>
                        <a:pt x="75686" y="552425"/>
                      </a:lnTo>
                      <a:lnTo>
                        <a:pt x="66105" y="549864"/>
                      </a:lnTo>
                      <a:lnTo>
                        <a:pt x="55886" y="545702"/>
                      </a:lnTo>
                      <a:lnTo>
                        <a:pt x="45667" y="540580"/>
                      </a:lnTo>
                      <a:lnTo>
                        <a:pt x="35448" y="533857"/>
                      </a:lnTo>
                      <a:lnTo>
                        <a:pt x="25548" y="525214"/>
                      </a:lnTo>
                      <a:lnTo>
                        <a:pt x="17884" y="516250"/>
                      </a:lnTo>
                      <a:lnTo>
                        <a:pt x="11497" y="506646"/>
                      </a:lnTo>
                      <a:lnTo>
                        <a:pt x="7026" y="496722"/>
                      </a:lnTo>
                      <a:lnTo>
                        <a:pt x="3832" y="487118"/>
                      </a:lnTo>
                      <a:lnTo>
                        <a:pt x="1916" y="477834"/>
                      </a:lnTo>
                      <a:lnTo>
                        <a:pt x="319" y="469190"/>
                      </a:lnTo>
                      <a:lnTo>
                        <a:pt x="0" y="461507"/>
                      </a:lnTo>
                      <a:lnTo>
                        <a:pt x="0" y="457345"/>
                      </a:lnTo>
                      <a:lnTo>
                        <a:pt x="0" y="454144"/>
                      </a:lnTo>
                      <a:lnTo>
                        <a:pt x="319" y="448062"/>
                      </a:lnTo>
                      <a:lnTo>
                        <a:pt x="958" y="443580"/>
                      </a:lnTo>
                      <a:lnTo>
                        <a:pt x="1277" y="441019"/>
                      </a:lnTo>
                      <a:close/>
                      <a:moveTo>
                        <a:pt x="924452" y="393700"/>
                      </a:moveTo>
                      <a:lnTo>
                        <a:pt x="925420" y="394331"/>
                      </a:lnTo>
                      <a:lnTo>
                        <a:pt x="927034" y="395909"/>
                      </a:lnTo>
                      <a:lnTo>
                        <a:pt x="930262" y="398433"/>
                      </a:lnTo>
                      <a:lnTo>
                        <a:pt x="934135" y="402219"/>
                      </a:lnTo>
                      <a:lnTo>
                        <a:pt x="938654" y="406952"/>
                      </a:lnTo>
                      <a:lnTo>
                        <a:pt x="943818" y="412632"/>
                      </a:lnTo>
                      <a:lnTo>
                        <a:pt x="948982" y="419573"/>
                      </a:lnTo>
                      <a:lnTo>
                        <a:pt x="954146" y="427461"/>
                      </a:lnTo>
                      <a:lnTo>
                        <a:pt x="958988" y="436296"/>
                      </a:lnTo>
                      <a:lnTo>
                        <a:pt x="963184" y="446078"/>
                      </a:lnTo>
                      <a:lnTo>
                        <a:pt x="966412" y="456806"/>
                      </a:lnTo>
                      <a:lnTo>
                        <a:pt x="968994" y="468480"/>
                      </a:lnTo>
                      <a:lnTo>
                        <a:pt x="969962" y="480470"/>
                      </a:lnTo>
                      <a:lnTo>
                        <a:pt x="969639" y="491514"/>
                      </a:lnTo>
                      <a:lnTo>
                        <a:pt x="968348" y="501611"/>
                      </a:lnTo>
                      <a:lnTo>
                        <a:pt x="965766" y="510761"/>
                      </a:lnTo>
                      <a:lnTo>
                        <a:pt x="962538" y="518965"/>
                      </a:lnTo>
                      <a:lnTo>
                        <a:pt x="958988" y="525906"/>
                      </a:lnTo>
                      <a:lnTo>
                        <a:pt x="955115" y="532217"/>
                      </a:lnTo>
                      <a:lnTo>
                        <a:pt x="951241" y="536950"/>
                      </a:lnTo>
                      <a:lnTo>
                        <a:pt x="948014" y="541052"/>
                      </a:lnTo>
                      <a:lnTo>
                        <a:pt x="945432" y="543576"/>
                      </a:lnTo>
                      <a:lnTo>
                        <a:pt x="943495" y="545469"/>
                      </a:lnTo>
                      <a:lnTo>
                        <a:pt x="943172" y="546100"/>
                      </a:lnTo>
                      <a:lnTo>
                        <a:pt x="941881" y="545785"/>
                      </a:lnTo>
                      <a:lnTo>
                        <a:pt x="939945" y="544207"/>
                      </a:lnTo>
                      <a:lnTo>
                        <a:pt x="936394" y="541998"/>
                      </a:lnTo>
                      <a:lnTo>
                        <a:pt x="931553" y="538527"/>
                      </a:lnTo>
                      <a:lnTo>
                        <a:pt x="926711" y="534110"/>
                      </a:lnTo>
                      <a:lnTo>
                        <a:pt x="920901" y="529062"/>
                      </a:lnTo>
                      <a:lnTo>
                        <a:pt x="915092" y="522436"/>
                      </a:lnTo>
                      <a:lnTo>
                        <a:pt x="909604" y="515494"/>
                      </a:lnTo>
                      <a:lnTo>
                        <a:pt x="904440" y="506975"/>
                      </a:lnTo>
                      <a:lnTo>
                        <a:pt x="899599" y="497824"/>
                      </a:lnTo>
                      <a:lnTo>
                        <a:pt x="895725" y="487096"/>
                      </a:lnTo>
                      <a:lnTo>
                        <a:pt x="893143" y="475737"/>
                      </a:lnTo>
                      <a:lnTo>
                        <a:pt x="892175" y="464694"/>
                      </a:lnTo>
                      <a:lnTo>
                        <a:pt x="892498" y="454597"/>
                      </a:lnTo>
                      <a:lnTo>
                        <a:pt x="894434" y="445131"/>
                      </a:lnTo>
                      <a:lnTo>
                        <a:pt x="896694" y="435665"/>
                      </a:lnTo>
                      <a:lnTo>
                        <a:pt x="899921" y="427777"/>
                      </a:lnTo>
                      <a:lnTo>
                        <a:pt x="904117" y="420204"/>
                      </a:lnTo>
                      <a:lnTo>
                        <a:pt x="907991" y="413263"/>
                      </a:lnTo>
                      <a:lnTo>
                        <a:pt x="912187" y="407583"/>
                      </a:lnTo>
                      <a:lnTo>
                        <a:pt x="916060" y="402850"/>
                      </a:lnTo>
                      <a:lnTo>
                        <a:pt x="919287" y="399064"/>
                      </a:lnTo>
                      <a:lnTo>
                        <a:pt x="922192" y="395909"/>
                      </a:lnTo>
                      <a:lnTo>
                        <a:pt x="923806" y="394331"/>
                      </a:lnTo>
                      <a:close/>
                      <a:moveTo>
                        <a:pt x="203648" y="393700"/>
                      </a:moveTo>
                      <a:lnTo>
                        <a:pt x="203964" y="394331"/>
                      </a:lnTo>
                      <a:lnTo>
                        <a:pt x="205861" y="395909"/>
                      </a:lnTo>
                      <a:lnTo>
                        <a:pt x="208707" y="398748"/>
                      </a:lnTo>
                      <a:lnTo>
                        <a:pt x="212185" y="402535"/>
                      </a:lnTo>
                      <a:lnTo>
                        <a:pt x="215663" y="407583"/>
                      </a:lnTo>
                      <a:lnTo>
                        <a:pt x="219773" y="413263"/>
                      </a:lnTo>
                      <a:lnTo>
                        <a:pt x="223567" y="419889"/>
                      </a:lnTo>
                      <a:lnTo>
                        <a:pt x="227362" y="427461"/>
                      </a:lnTo>
                      <a:lnTo>
                        <a:pt x="230523" y="435665"/>
                      </a:lnTo>
                      <a:lnTo>
                        <a:pt x="233053" y="444816"/>
                      </a:lnTo>
                      <a:lnTo>
                        <a:pt x="234634" y="454597"/>
                      </a:lnTo>
                      <a:lnTo>
                        <a:pt x="234950" y="464694"/>
                      </a:lnTo>
                      <a:lnTo>
                        <a:pt x="234001" y="475737"/>
                      </a:lnTo>
                      <a:lnTo>
                        <a:pt x="231472" y="487096"/>
                      </a:lnTo>
                      <a:lnTo>
                        <a:pt x="227994" y="497509"/>
                      </a:lnTo>
                      <a:lnTo>
                        <a:pt x="223567" y="506975"/>
                      </a:lnTo>
                      <a:lnTo>
                        <a:pt x="218509" y="515178"/>
                      </a:lnTo>
                      <a:lnTo>
                        <a:pt x="212817" y="522436"/>
                      </a:lnTo>
                      <a:lnTo>
                        <a:pt x="207126" y="528746"/>
                      </a:lnTo>
                      <a:lnTo>
                        <a:pt x="201751" y="534110"/>
                      </a:lnTo>
                      <a:lnTo>
                        <a:pt x="196376" y="538212"/>
                      </a:lnTo>
                      <a:lnTo>
                        <a:pt x="191949" y="541683"/>
                      </a:lnTo>
                      <a:lnTo>
                        <a:pt x="188471" y="543891"/>
                      </a:lnTo>
                      <a:lnTo>
                        <a:pt x="186258" y="545469"/>
                      </a:lnTo>
                      <a:lnTo>
                        <a:pt x="185626" y="546100"/>
                      </a:lnTo>
                      <a:lnTo>
                        <a:pt x="184993" y="545469"/>
                      </a:lnTo>
                      <a:lnTo>
                        <a:pt x="183096" y="543576"/>
                      </a:lnTo>
                      <a:lnTo>
                        <a:pt x="180250" y="540736"/>
                      </a:lnTo>
                      <a:lnTo>
                        <a:pt x="177405" y="536950"/>
                      </a:lnTo>
                      <a:lnTo>
                        <a:pt x="173294" y="531586"/>
                      </a:lnTo>
                      <a:lnTo>
                        <a:pt x="169816" y="525591"/>
                      </a:lnTo>
                      <a:lnTo>
                        <a:pt x="166022" y="518334"/>
                      </a:lnTo>
                      <a:lnTo>
                        <a:pt x="162860" y="510761"/>
                      </a:lnTo>
                      <a:lnTo>
                        <a:pt x="160647" y="501611"/>
                      </a:lnTo>
                      <a:lnTo>
                        <a:pt x="159066" y="491198"/>
                      </a:lnTo>
                      <a:lnTo>
                        <a:pt x="158750" y="480470"/>
                      </a:lnTo>
                      <a:lnTo>
                        <a:pt x="159699" y="468480"/>
                      </a:lnTo>
                      <a:lnTo>
                        <a:pt x="162228" y="456490"/>
                      </a:lnTo>
                      <a:lnTo>
                        <a:pt x="165706" y="445762"/>
                      </a:lnTo>
                      <a:lnTo>
                        <a:pt x="169816" y="435665"/>
                      </a:lnTo>
                      <a:lnTo>
                        <a:pt x="174559" y="426830"/>
                      </a:lnTo>
                      <a:lnTo>
                        <a:pt x="179302" y="419258"/>
                      </a:lnTo>
                      <a:lnTo>
                        <a:pt x="184677" y="412316"/>
                      </a:lnTo>
                      <a:lnTo>
                        <a:pt x="189420" y="406952"/>
                      </a:lnTo>
                      <a:lnTo>
                        <a:pt x="193846" y="402219"/>
                      </a:lnTo>
                      <a:lnTo>
                        <a:pt x="197957" y="398433"/>
                      </a:lnTo>
                      <a:lnTo>
                        <a:pt x="200802" y="395593"/>
                      </a:lnTo>
                      <a:lnTo>
                        <a:pt x="203016" y="394015"/>
                      </a:lnTo>
                      <a:close/>
                      <a:moveTo>
                        <a:pt x="1027944" y="295275"/>
                      </a:moveTo>
                      <a:lnTo>
                        <a:pt x="1028263" y="295909"/>
                      </a:lnTo>
                      <a:lnTo>
                        <a:pt x="1030176" y="297810"/>
                      </a:lnTo>
                      <a:lnTo>
                        <a:pt x="1032726" y="300978"/>
                      </a:lnTo>
                      <a:lnTo>
                        <a:pt x="1036233" y="304463"/>
                      </a:lnTo>
                      <a:lnTo>
                        <a:pt x="1039740" y="309850"/>
                      </a:lnTo>
                      <a:lnTo>
                        <a:pt x="1043566" y="315553"/>
                      </a:lnTo>
                      <a:lnTo>
                        <a:pt x="1047072" y="322206"/>
                      </a:lnTo>
                      <a:lnTo>
                        <a:pt x="1050579" y="330127"/>
                      </a:lnTo>
                      <a:lnTo>
                        <a:pt x="1053767" y="338365"/>
                      </a:lnTo>
                      <a:lnTo>
                        <a:pt x="1055680" y="347553"/>
                      </a:lnTo>
                      <a:lnTo>
                        <a:pt x="1057274" y="357692"/>
                      </a:lnTo>
                      <a:lnTo>
                        <a:pt x="1057274" y="367831"/>
                      </a:lnTo>
                      <a:lnTo>
                        <a:pt x="1055680" y="378604"/>
                      </a:lnTo>
                      <a:lnTo>
                        <a:pt x="1053130" y="390010"/>
                      </a:lnTo>
                      <a:lnTo>
                        <a:pt x="1048985" y="400466"/>
                      </a:lnTo>
                      <a:lnTo>
                        <a:pt x="1044203" y="409654"/>
                      </a:lnTo>
                      <a:lnTo>
                        <a:pt x="1038465" y="417892"/>
                      </a:lnTo>
                      <a:lnTo>
                        <a:pt x="1032726" y="425179"/>
                      </a:lnTo>
                      <a:lnTo>
                        <a:pt x="1026988" y="430882"/>
                      </a:lnTo>
                      <a:lnTo>
                        <a:pt x="1020931" y="435952"/>
                      </a:lnTo>
                      <a:lnTo>
                        <a:pt x="1015830" y="440071"/>
                      </a:lnTo>
                      <a:lnTo>
                        <a:pt x="1011048" y="443556"/>
                      </a:lnTo>
                      <a:lnTo>
                        <a:pt x="1007541" y="445774"/>
                      </a:lnTo>
                      <a:lnTo>
                        <a:pt x="1005629" y="447041"/>
                      </a:lnTo>
                      <a:lnTo>
                        <a:pt x="1004672" y="447675"/>
                      </a:lnTo>
                      <a:lnTo>
                        <a:pt x="1003716" y="447041"/>
                      </a:lnTo>
                      <a:lnTo>
                        <a:pt x="1002122" y="445457"/>
                      </a:lnTo>
                      <a:lnTo>
                        <a:pt x="999571" y="442289"/>
                      </a:lnTo>
                      <a:lnTo>
                        <a:pt x="996383" y="438170"/>
                      </a:lnTo>
                      <a:lnTo>
                        <a:pt x="992877" y="433100"/>
                      </a:lnTo>
                      <a:lnTo>
                        <a:pt x="989370" y="426763"/>
                      </a:lnTo>
                      <a:lnTo>
                        <a:pt x="985863" y="419793"/>
                      </a:lnTo>
                      <a:lnTo>
                        <a:pt x="982994" y="411555"/>
                      </a:lnTo>
                      <a:lnTo>
                        <a:pt x="981081" y="402367"/>
                      </a:lnTo>
                      <a:lnTo>
                        <a:pt x="979487" y="391911"/>
                      </a:lnTo>
                      <a:lnTo>
                        <a:pt x="979487" y="381138"/>
                      </a:lnTo>
                      <a:lnTo>
                        <a:pt x="981400" y="369099"/>
                      </a:lnTo>
                      <a:lnTo>
                        <a:pt x="984269" y="357059"/>
                      </a:lnTo>
                      <a:lnTo>
                        <a:pt x="988095" y="346603"/>
                      </a:lnTo>
                      <a:lnTo>
                        <a:pt x="992239" y="336781"/>
                      </a:lnTo>
                      <a:lnTo>
                        <a:pt x="997659" y="328226"/>
                      </a:lnTo>
                      <a:lnTo>
                        <a:pt x="1002759" y="320305"/>
                      </a:lnTo>
                      <a:lnTo>
                        <a:pt x="1008179" y="313968"/>
                      </a:lnTo>
                      <a:lnTo>
                        <a:pt x="1013280" y="307948"/>
                      </a:lnTo>
                      <a:lnTo>
                        <a:pt x="1017743" y="303513"/>
                      </a:lnTo>
                      <a:lnTo>
                        <a:pt x="1021887" y="300027"/>
                      </a:lnTo>
                      <a:lnTo>
                        <a:pt x="1025394" y="297493"/>
                      </a:lnTo>
                      <a:lnTo>
                        <a:pt x="1026988" y="295909"/>
                      </a:lnTo>
                      <a:close/>
                      <a:moveTo>
                        <a:pt x="100887" y="295275"/>
                      </a:moveTo>
                      <a:lnTo>
                        <a:pt x="101848" y="295592"/>
                      </a:lnTo>
                      <a:lnTo>
                        <a:pt x="103768" y="297497"/>
                      </a:lnTo>
                      <a:lnTo>
                        <a:pt x="106969" y="299720"/>
                      </a:lnTo>
                      <a:lnTo>
                        <a:pt x="110811" y="303530"/>
                      </a:lnTo>
                      <a:lnTo>
                        <a:pt x="115932" y="307975"/>
                      </a:lnTo>
                      <a:lnTo>
                        <a:pt x="120734" y="313372"/>
                      </a:lnTo>
                      <a:lnTo>
                        <a:pt x="126176" y="320357"/>
                      </a:lnTo>
                      <a:lnTo>
                        <a:pt x="131298" y="327977"/>
                      </a:lnTo>
                      <a:lnTo>
                        <a:pt x="136740" y="336867"/>
                      </a:lnTo>
                      <a:lnTo>
                        <a:pt x="140901" y="346392"/>
                      </a:lnTo>
                      <a:lnTo>
                        <a:pt x="144742" y="357187"/>
                      </a:lnTo>
                      <a:lnTo>
                        <a:pt x="147623" y="369252"/>
                      </a:lnTo>
                      <a:lnTo>
                        <a:pt x="149224" y="381000"/>
                      </a:lnTo>
                      <a:lnTo>
                        <a:pt x="149224" y="392112"/>
                      </a:lnTo>
                      <a:lnTo>
                        <a:pt x="147944" y="402272"/>
                      </a:lnTo>
                      <a:lnTo>
                        <a:pt x="145703" y="411480"/>
                      </a:lnTo>
                      <a:lnTo>
                        <a:pt x="142822" y="419735"/>
                      </a:lnTo>
                      <a:lnTo>
                        <a:pt x="139301" y="426720"/>
                      </a:lnTo>
                      <a:lnTo>
                        <a:pt x="135779" y="433070"/>
                      </a:lnTo>
                      <a:lnTo>
                        <a:pt x="132578" y="438467"/>
                      </a:lnTo>
                      <a:lnTo>
                        <a:pt x="129697" y="442278"/>
                      </a:lnTo>
                      <a:lnTo>
                        <a:pt x="126816" y="445453"/>
                      </a:lnTo>
                      <a:lnTo>
                        <a:pt x="124896" y="447040"/>
                      </a:lnTo>
                      <a:lnTo>
                        <a:pt x="124575" y="447675"/>
                      </a:lnTo>
                      <a:lnTo>
                        <a:pt x="123615" y="447358"/>
                      </a:lnTo>
                      <a:lnTo>
                        <a:pt x="121054" y="446088"/>
                      </a:lnTo>
                      <a:lnTo>
                        <a:pt x="117533" y="443548"/>
                      </a:lnTo>
                      <a:lnTo>
                        <a:pt x="113051" y="440373"/>
                      </a:lnTo>
                      <a:lnTo>
                        <a:pt x="107610" y="436245"/>
                      </a:lnTo>
                      <a:lnTo>
                        <a:pt x="102168" y="431165"/>
                      </a:lnTo>
                      <a:lnTo>
                        <a:pt x="96086" y="425132"/>
                      </a:lnTo>
                      <a:lnTo>
                        <a:pt x="90003" y="417830"/>
                      </a:lnTo>
                      <a:lnTo>
                        <a:pt x="84882" y="409575"/>
                      </a:lnTo>
                      <a:lnTo>
                        <a:pt x="79760" y="400367"/>
                      </a:lnTo>
                      <a:lnTo>
                        <a:pt x="75598" y="390207"/>
                      </a:lnTo>
                      <a:lnTo>
                        <a:pt x="72717" y="378460"/>
                      </a:lnTo>
                      <a:lnTo>
                        <a:pt x="71437" y="367665"/>
                      </a:lnTo>
                      <a:lnTo>
                        <a:pt x="71437" y="357187"/>
                      </a:lnTo>
                      <a:lnTo>
                        <a:pt x="72717" y="347345"/>
                      </a:lnTo>
                      <a:lnTo>
                        <a:pt x="74958" y="338455"/>
                      </a:lnTo>
                      <a:lnTo>
                        <a:pt x="78159" y="329882"/>
                      </a:lnTo>
                      <a:lnTo>
                        <a:pt x="81681" y="322262"/>
                      </a:lnTo>
                      <a:lnTo>
                        <a:pt x="85522" y="315595"/>
                      </a:lnTo>
                      <a:lnTo>
                        <a:pt x="89043" y="309880"/>
                      </a:lnTo>
                      <a:lnTo>
                        <a:pt x="92884" y="304482"/>
                      </a:lnTo>
                      <a:lnTo>
                        <a:pt x="96086" y="300355"/>
                      </a:lnTo>
                      <a:lnTo>
                        <a:pt x="98646" y="297815"/>
                      </a:lnTo>
                      <a:lnTo>
                        <a:pt x="100247" y="295910"/>
                      </a:lnTo>
                      <a:close/>
                      <a:moveTo>
                        <a:pt x="561199" y="204788"/>
                      </a:moveTo>
                      <a:lnTo>
                        <a:pt x="654050" y="204788"/>
                      </a:lnTo>
                      <a:lnTo>
                        <a:pt x="654050" y="588963"/>
                      </a:lnTo>
                      <a:lnTo>
                        <a:pt x="536397" y="588963"/>
                      </a:lnTo>
                      <a:lnTo>
                        <a:pt x="536397" y="367482"/>
                      </a:lnTo>
                      <a:lnTo>
                        <a:pt x="444500" y="367482"/>
                      </a:lnTo>
                      <a:lnTo>
                        <a:pt x="444500" y="288042"/>
                      </a:lnTo>
                      <a:lnTo>
                        <a:pt x="458491" y="288042"/>
                      </a:lnTo>
                      <a:lnTo>
                        <a:pt x="472482" y="286771"/>
                      </a:lnTo>
                      <a:lnTo>
                        <a:pt x="486156" y="284546"/>
                      </a:lnTo>
                      <a:lnTo>
                        <a:pt x="499193" y="281051"/>
                      </a:lnTo>
                      <a:lnTo>
                        <a:pt x="511276" y="276284"/>
                      </a:lnTo>
                      <a:lnTo>
                        <a:pt x="523041" y="270565"/>
                      </a:lnTo>
                      <a:lnTo>
                        <a:pt x="530673" y="265481"/>
                      </a:lnTo>
                      <a:lnTo>
                        <a:pt x="537669" y="259125"/>
                      </a:lnTo>
                      <a:lnTo>
                        <a:pt x="544028" y="252452"/>
                      </a:lnTo>
                      <a:lnTo>
                        <a:pt x="549434" y="244826"/>
                      </a:lnTo>
                      <a:lnTo>
                        <a:pt x="554522" y="236246"/>
                      </a:lnTo>
                      <a:lnTo>
                        <a:pt x="558019" y="226713"/>
                      </a:lnTo>
                      <a:lnTo>
                        <a:pt x="560245" y="215910"/>
                      </a:lnTo>
                      <a:close/>
                      <a:moveTo>
                        <a:pt x="564832" y="0"/>
                      </a:moveTo>
                      <a:lnTo>
                        <a:pt x="591502" y="1268"/>
                      </a:lnTo>
                      <a:lnTo>
                        <a:pt x="617537" y="4438"/>
                      </a:lnTo>
                      <a:lnTo>
                        <a:pt x="643572" y="9509"/>
                      </a:lnTo>
                      <a:lnTo>
                        <a:pt x="668337" y="16483"/>
                      </a:lnTo>
                      <a:lnTo>
                        <a:pt x="692467" y="25041"/>
                      </a:lnTo>
                      <a:lnTo>
                        <a:pt x="715644" y="35185"/>
                      </a:lnTo>
                      <a:lnTo>
                        <a:pt x="737869" y="47230"/>
                      </a:lnTo>
                      <a:lnTo>
                        <a:pt x="759142" y="60543"/>
                      </a:lnTo>
                      <a:lnTo>
                        <a:pt x="779144" y="75124"/>
                      </a:lnTo>
                      <a:lnTo>
                        <a:pt x="798512" y="91290"/>
                      </a:lnTo>
                      <a:lnTo>
                        <a:pt x="815974" y="108724"/>
                      </a:lnTo>
                      <a:lnTo>
                        <a:pt x="832484" y="127425"/>
                      </a:lnTo>
                      <a:lnTo>
                        <a:pt x="847407" y="147395"/>
                      </a:lnTo>
                      <a:lnTo>
                        <a:pt x="861059" y="167999"/>
                      </a:lnTo>
                      <a:lnTo>
                        <a:pt x="872807" y="189870"/>
                      </a:lnTo>
                      <a:lnTo>
                        <a:pt x="883284" y="213010"/>
                      </a:lnTo>
                      <a:lnTo>
                        <a:pt x="891857" y="236466"/>
                      </a:lnTo>
                      <a:lnTo>
                        <a:pt x="898841" y="260556"/>
                      </a:lnTo>
                      <a:lnTo>
                        <a:pt x="903604" y="285915"/>
                      </a:lnTo>
                      <a:lnTo>
                        <a:pt x="906779" y="311590"/>
                      </a:lnTo>
                      <a:lnTo>
                        <a:pt x="908049" y="337899"/>
                      </a:lnTo>
                      <a:lnTo>
                        <a:pt x="907414" y="354065"/>
                      </a:lnTo>
                      <a:lnTo>
                        <a:pt x="906144" y="369914"/>
                      </a:lnTo>
                      <a:lnTo>
                        <a:pt x="903921" y="385763"/>
                      </a:lnTo>
                      <a:lnTo>
                        <a:pt x="834389" y="385763"/>
                      </a:lnTo>
                      <a:lnTo>
                        <a:pt x="836929" y="369914"/>
                      </a:lnTo>
                      <a:lnTo>
                        <a:pt x="838517" y="354065"/>
                      </a:lnTo>
                      <a:lnTo>
                        <a:pt x="839469" y="337899"/>
                      </a:lnTo>
                      <a:lnTo>
                        <a:pt x="838199" y="314760"/>
                      </a:lnTo>
                      <a:lnTo>
                        <a:pt x="835024" y="291937"/>
                      </a:lnTo>
                      <a:lnTo>
                        <a:pt x="830262" y="270066"/>
                      </a:lnTo>
                      <a:lnTo>
                        <a:pt x="823594" y="248511"/>
                      </a:lnTo>
                      <a:lnTo>
                        <a:pt x="815339" y="227908"/>
                      </a:lnTo>
                      <a:lnTo>
                        <a:pt x="805497" y="208572"/>
                      </a:lnTo>
                      <a:lnTo>
                        <a:pt x="793749" y="189553"/>
                      </a:lnTo>
                      <a:lnTo>
                        <a:pt x="780732" y="171802"/>
                      </a:lnTo>
                      <a:lnTo>
                        <a:pt x="766127" y="155002"/>
                      </a:lnTo>
                      <a:lnTo>
                        <a:pt x="750569" y="139787"/>
                      </a:lnTo>
                      <a:lnTo>
                        <a:pt x="733742" y="125523"/>
                      </a:lnTo>
                      <a:lnTo>
                        <a:pt x="715644" y="112844"/>
                      </a:lnTo>
                      <a:lnTo>
                        <a:pt x="696277" y="101116"/>
                      </a:lnTo>
                      <a:lnTo>
                        <a:pt x="676274" y="91290"/>
                      </a:lnTo>
                      <a:lnTo>
                        <a:pt x="655319" y="83048"/>
                      </a:lnTo>
                      <a:lnTo>
                        <a:pt x="633412" y="76392"/>
                      </a:lnTo>
                      <a:lnTo>
                        <a:pt x="610869" y="71320"/>
                      </a:lnTo>
                      <a:lnTo>
                        <a:pt x="588009" y="68467"/>
                      </a:lnTo>
                      <a:lnTo>
                        <a:pt x="564197" y="67199"/>
                      </a:lnTo>
                      <a:lnTo>
                        <a:pt x="564197" y="66882"/>
                      </a:lnTo>
                      <a:lnTo>
                        <a:pt x="540384" y="68467"/>
                      </a:lnTo>
                      <a:lnTo>
                        <a:pt x="517207" y="71320"/>
                      </a:lnTo>
                      <a:lnTo>
                        <a:pt x="494982" y="76075"/>
                      </a:lnTo>
                      <a:lnTo>
                        <a:pt x="473074" y="83048"/>
                      </a:lnTo>
                      <a:lnTo>
                        <a:pt x="452119" y="91290"/>
                      </a:lnTo>
                      <a:lnTo>
                        <a:pt x="431799" y="101116"/>
                      </a:lnTo>
                      <a:lnTo>
                        <a:pt x="413067" y="112844"/>
                      </a:lnTo>
                      <a:lnTo>
                        <a:pt x="394969" y="125523"/>
                      </a:lnTo>
                      <a:lnTo>
                        <a:pt x="378142" y="139787"/>
                      </a:lnTo>
                      <a:lnTo>
                        <a:pt x="362267" y="155002"/>
                      </a:lnTo>
                      <a:lnTo>
                        <a:pt x="347979" y="171802"/>
                      </a:lnTo>
                      <a:lnTo>
                        <a:pt x="334962" y="189553"/>
                      </a:lnTo>
                      <a:lnTo>
                        <a:pt x="323532" y="207938"/>
                      </a:lnTo>
                      <a:lnTo>
                        <a:pt x="313372" y="227908"/>
                      </a:lnTo>
                      <a:lnTo>
                        <a:pt x="305117" y="248511"/>
                      </a:lnTo>
                      <a:lnTo>
                        <a:pt x="298449" y="270066"/>
                      </a:lnTo>
                      <a:lnTo>
                        <a:pt x="293369" y="291937"/>
                      </a:lnTo>
                      <a:lnTo>
                        <a:pt x="290512" y="314443"/>
                      </a:lnTo>
                      <a:lnTo>
                        <a:pt x="289559" y="337582"/>
                      </a:lnTo>
                      <a:lnTo>
                        <a:pt x="289877" y="354065"/>
                      </a:lnTo>
                      <a:lnTo>
                        <a:pt x="291782" y="369914"/>
                      </a:lnTo>
                      <a:lnTo>
                        <a:pt x="294004" y="385763"/>
                      </a:lnTo>
                      <a:lnTo>
                        <a:pt x="224472" y="385763"/>
                      </a:lnTo>
                      <a:lnTo>
                        <a:pt x="222884" y="369597"/>
                      </a:lnTo>
                      <a:lnTo>
                        <a:pt x="221297" y="354065"/>
                      </a:lnTo>
                      <a:lnTo>
                        <a:pt x="220662" y="337582"/>
                      </a:lnTo>
                      <a:lnTo>
                        <a:pt x="221614" y="311273"/>
                      </a:lnTo>
                      <a:lnTo>
                        <a:pt x="224789" y="285598"/>
                      </a:lnTo>
                      <a:lnTo>
                        <a:pt x="229869" y="260556"/>
                      </a:lnTo>
                      <a:lnTo>
                        <a:pt x="236854" y="236149"/>
                      </a:lnTo>
                      <a:lnTo>
                        <a:pt x="245427" y="212376"/>
                      </a:lnTo>
                      <a:lnTo>
                        <a:pt x="255587" y="189553"/>
                      </a:lnTo>
                      <a:lnTo>
                        <a:pt x="267969" y="167682"/>
                      </a:lnTo>
                      <a:lnTo>
                        <a:pt x="281304" y="146761"/>
                      </a:lnTo>
                      <a:lnTo>
                        <a:pt x="296227" y="127108"/>
                      </a:lnTo>
                      <a:lnTo>
                        <a:pt x="312737" y="108407"/>
                      </a:lnTo>
                      <a:lnTo>
                        <a:pt x="330517" y="90973"/>
                      </a:lnTo>
                      <a:lnTo>
                        <a:pt x="349884" y="74807"/>
                      </a:lnTo>
                      <a:lnTo>
                        <a:pt x="369887" y="60226"/>
                      </a:lnTo>
                      <a:lnTo>
                        <a:pt x="390842" y="46913"/>
                      </a:lnTo>
                      <a:lnTo>
                        <a:pt x="413384" y="34868"/>
                      </a:lnTo>
                      <a:lnTo>
                        <a:pt x="436879" y="24724"/>
                      </a:lnTo>
                      <a:lnTo>
                        <a:pt x="461009" y="16166"/>
                      </a:lnTo>
                      <a:lnTo>
                        <a:pt x="485774" y="9192"/>
                      </a:lnTo>
                      <a:lnTo>
                        <a:pt x="511809" y="4121"/>
                      </a:lnTo>
                      <a:lnTo>
                        <a:pt x="537844" y="951"/>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Oval 38">
                  <a:extLst>
                    <a:ext uri="{FF2B5EF4-FFF2-40B4-BE49-F238E27FC236}">
                      <a16:creationId xmlns:a16="http://schemas.microsoft.com/office/drawing/2014/main" id="{16A47149-4AA8-867C-16CD-78257AEE607A}"/>
                    </a:ext>
                  </a:extLst>
                </p:cNvPr>
                <p:cNvSpPr/>
                <p:nvPr/>
              </p:nvSpPr>
              <p:spPr>
                <a:xfrm>
                  <a:off x="10540888" y="1437812"/>
                  <a:ext cx="323327" cy="3332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76C6877D-62F8-F7B6-3247-8233A2B91D0E}"/>
                  </a:ext>
                </a:extLst>
              </p:cNvPr>
              <p:cNvGrpSpPr/>
              <p:nvPr/>
            </p:nvGrpSpPr>
            <p:grpSpPr>
              <a:xfrm>
                <a:off x="10553448" y="1557191"/>
                <a:ext cx="242102" cy="285005"/>
                <a:chOff x="3194050" y="4278313"/>
                <a:chExt cx="250825" cy="295274"/>
              </a:xfrm>
              <a:solidFill>
                <a:srgbClr val="0097CC"/>
              </a:solidFill>
            </p:grpSpPr>
            <p:sp>
              <p:nvSpPr>
                <p:cNvPr id="36" name="Freeform 178">
                  <a:extLst>
                    <a:ext uri="{FF2B5EF4-FFF2-40B4-BE49-F238E27FC236}">
                      <a16:creationId xmlns:a16="http://schemas.microsoft.com/office/drawing/2014/main" id="{A4CA9401-2B14-7130-867E-44B87A21C714}"/>
                    </a:ext>
                  </a:extLst>
                </p:cNvPr>
                <p:cNvSpPr>
                  <a:spLocks/>
                </p:cNvSpPr>
                <p:nvPr/>
              </p:nvSpPr>
              <p:spPr bwMode="auto">
                <a:xfrm>
                  <a:off x="3254375" y="4278313"/>
                  <a:ext cx="130175" cy="130175"/>
                </a:xfrm>
                <a:custGeom>
                  <a:avLst/>
                  <a:gdLst>
                    <a:gd name="T0" fmla="*/ 452 w 906"/>
                    <a:gd name="T1" fmla="*/ 0 h 897"/>
                    <a:gd name="T2" fmla="*/ 506 w 906"/>
                    <a:gd name="T3" fmla="*/ 4 h 897"/>
                    <a:gd name="T4" fmla="*/ 557 w 906"/>
                    <a:gd name="T5" fmla="*/ 12 h 897"/>
                    <a:gd name="T6" fmla="*/ 605 w 906"/>
                    <a:gd name="T7" fmla="*/ 26 h 897"/>
                    <a:gd name="T8" fmla="*/ 652 w 906"/>
                    <a:gd name="T9" fmla="*/ 46 h 897"/>
                    <a:gd name="T10" fmla="*/ 695 w 906"/>
                    <a:gd name="T11" fmla="*/ 70 h 897"/>
                    <a:gd name="T12" fmla="*/ 736 w 906"/>
                    <a:gd name="T13" fmla="*/ 99 h 897"/>
                    <a:gd name="T14" fmla="*/ 773 w 906"/>
                    <a:gd name="T15" fmla="*/ 132 h 897"/>
                    <a:gd name="T16" fmla="*/ 806 w 906"/>
                    <a:gd name="T17" fmla="*/ 168 h 897"/>
                    <a:gd name="T18" fmla="*/ 835 w 906"/>
                    <a:gd name="T19" fmla="*/ 209 h 897"/>
                    <a:gd name="T20" fmla="*/ 860 w 906"/>
                    <a:gd name="T21" fmla="*/ 252 h 897"/>
                    <a:gd name="T22" fmla="*/ 879 w 906"/>
                    <a:gd name="T23" fmla="*/ 298 h 897"/>
                    <a:gd name="T24" fmla="*/ 894 w 906"/>
                    <a:gd name="T25" fmla="*/ 346 h 897"/>
                    <a:gd name="T26" fmla="*/ 903 w 906"/>
                    <a:gd name="T27" fmla="*/ 396 h 897"/>
                    <a:gd name="T28" fmla="*/ 906 w 906"/>
                    <a:gd name="T29" fmla="*/ 449 h 897"/>
                    <a:gd name="T30" fmla="*/ 903 w 906"/>
                    <a:gd name="T31" fmla="*/ 501 h 897"/>
                    <a:gd name="T32" fmla="*/ 894 w 906"/>
                    <a:gd name="T33" fmla="*/ 551 h 897"/>
                    <a:gd name="T34" fmla="*/ 879 w 906"/>
                    <a:gd name="T35" fmla="*/ 601 h 897"/>
                    <a:gd name="T36" fmla="*/ 860 w 906"/>
                    <a:gd name="T37" fmla="*/ 647 h 897"/>
                    <a:gd name="T38" fmla="*/ 835 w 906"/>
                    <a:gd name="T39" fmla="*/ 689 h 897"/>
                    <a:gd name="T40" fmla="*/ 806 w 906"/>
                    <a:gd name="T41" fmla="*/ 729 h 897"/>
                    <a:gd name="T42" fmla="*/ 773 w 906"/>
                    <a:gd name="T43" fmla="*/ 766 h 897"/>
                    <a:gd name="T44" fmla="*/ 736 w 906"/>
                    <a:gd name="T45" fmla="*/ 799 h 897"/>
                    <a:gd name="T46" fmla="*/ 695 w 906"/>
                    <a:gd name="T47" fmla="*/ 827 h 897"/>
                    <a:gd name="T48" fmla="*/ 652 w 906"/>
                    <a:gd name="T49" fmla="*/ 852 h 897"/>
                    <a:gd name="T50" fmla="*/ 605 w 906"/>
                    <a:gd name="T51" fmla="*/ 871 h 897"/>
                    <a:gd name="T52" fmla="*/ 557 w 906"/>
                    <a:gd name="T53" fmla="*/ 885 h 897"/>
                    <a:gd name="T54" fmla="*/ 506 w 906"/>
                    <a:gd name="T55" fmla="*/ 895 h 897"/>
                    <a:gd name="T56" fmla="*/ 452 w 906"/>
                    <a:gd name="T57" fmla="*/ 897 h 897"/>
                    <a:gd name="T58" fmla="*/ 400 w 906"/>
                    <a:gd name="T59" fmla="*/ 895 h 897"/>
                    <a:gd name="T60" fmla="*/ 348 w 906"/>
                    <a:gd name="T61" fmla="*/ 885 h 897"/>
                    <a:gd name="T62" fmla="*/ 300 w 906"/>
                    <a:gd name="T63" fmla="*/ 871 h 897"/>
                    <a:gd name="T64" fmla="*/ 253 w 906"/>
                    <a:gd name="T65" fmla="*/ 852 h 897"/>
                    <a:gd name="T66" fmla="*/ 209 w 906"/>
                    <a:gd name="T67" fmla="*/ 827 h 897"/>
                    <a:gd name="T68" fmla="*/ 170 w 906"/>
                    <a:gd name="T69" fmla="*/ 799 h 897"/>
                    <a:gd name="T70" fmla="*/ 132 w 906"/>
                    <a:gd name="T71" fmla="*/ 766 h 897"/>
                    <a:gd name="T72" fmla="*/ 99 w 906"/>
                    <a:gd name="T73" fmla="*/ 729 h 897"/>
                    <a:gd name="T74" fmla="*/ 70 w 906"/>
                    <a:gd name="T75" fmla="*/ 689 h 897"/>
                    <a:gd name="T76" fmla="*/ 46 w 906"/>
                    <a:gd name="T77" fmla="*/ 647 h 897"/>
                    <a:gd name="T78" fmla="*/ 26 w 906"/>
                    <a:gd name="T79" fmla="*/ 601 h 897"/>
                    <a:gd name="T80" fmla="*/ 11 w 906"/>
                    <a:gd name="T81" fmla="*/ 551 h 897"/>
                    <a:gd name="T82" fmla="*/ 3 w 906"/>
                    <a:gd name="T83" fmla="*/ 501 h 897"/>
                    <a:gd name="T84" fmla="*/ 0 w 906"/>
                    <a:gd name="T85" fmla="*/ 449 h 897"/>
                    <a:gd name="T86" fmla="*/ 3 w 906"/>
                    <a:gd name="T87" fmla="*/ 396 h 897"/>
                    <a:gd name="T88" fmla="*/ 11 w 906"/>
                    <a:gd name="T89" fmla="*/ 346 h 897"/>
                    <a:gd name="T90" fmla="*/ 26 w 906"/>
                    <a:gd name="T91" fmla="*/ 298 h 897"/>
                    <a:gd name="T92" fmla="*/ 46 w 906"/>
                    <a:gd name="T93" fmla="*/ 252 h 897"/>
                    <a:gd name="T94" fmla="*/ 70 w 906"/>
                    <a:gd name="T95" fmla="*/ 209 h 897"/>
                    <a:gd name="T96" fmla="*/ 99 w 906"/>
                    <a:gd name="T97" fmla="*/ 168 h 897"/>
                    <a:gd name="T98" fmla="*/ 132 w 906"/>
                    <a:gd name="T99" fmla="*/ 132 h 897"/>
                    <a:gd name="T100" fmla="*/ 170 w 906"/>
                    <a:gd name="T101" fmla="*/ 99 h 897"/>
                    <a:gd name="T102" fmla="*/ 209 w 906"/>
                    <a:gd name="T103" fmla="*/ 70 h 897"/>
                    <a:gd name="T104" fmla="*/ 253 w 906"/>
                    <a:gd name="T105" fmla="*/ 46 h 897"/>
                    <a:gd name="T106" fmla="*/ 300 w 906"/>
                    <a:gd name="T107" fmla="*/ 26 h 897"/>
                    <a:gd name="T108" fmla="*/ 348 w 906"/>
                    <a:gd name="T109" fmla="*/ 12 h 897"/>
                    <a:gd name="T110" fmla="*/ 400 w 906"/>
                    <a:gd name="T111" fmla="*/ 4 h 897"/>
                    <a:gd name="T112" fmla="*/ 452 w 906"/>
                    <a:gd name="T11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6" h="897">
                      <a:moveTo>
                        <a:pt x="452" y="0"/>
                      </a:moveTo>
                      <a:lnTo>
                        <a:pt x="506" y="4"/>
                      </a:lnTo>
                      <a:lnTo>
                        <a:pt x="557" y="12"/>
                      </a:lnTo>
                      <a:lnTo>
                        <a:pt x="605" y="26"/>
                      </a:lnTo>
                      <a:lnTo>
                        <a:pt x="652" y="46"/>
                      </a:lnTo>
                      <a:lnTo>
                        <a:pt x="695" y="70"/>
                      </a:lnTo>
                      <a:lnTo>
                        <a:pt x="736" y="99"/>
                      </a:lnTo>
                      <a:lnTo>
                        <a:pt x="773" y="132"/>
                      </a:lnTo>
                      <a:lnTo>
                        <a:pt x="806" y="168"/>
                      </a:lnTo>
                      <a:lnTo>
                        <a:pt x="835" y="209"/>
                      </a:lnTo>
                      <a:lnTo>
                        <a:pt x="860" y="252"/>
                      </a:lnTo>
                      <a:lnTo>
                        <a:pt x="879" y="298"/>
                      </a:lnTo>
                      <a:lnTo>
                        <a:pt x="894" y="346"/>
                      </a:lnTo>
                      <a:lnTo>
                        <a:pt x="903" y="396"/>
                      </a:lnTo>
                      <a:lnTo>
                        <a:pt x="906" y="449"/>
                      </a:lnTo>
                      <a:lnTo>
                        <a:pt x="903" y="501"/>
                      </a:lnTo>
                      <a:lnTo>
                        <a:pt x="894" y="551"/>
                      </a:lnTo>
                      <a:lnTo>
                        <a:pt x="879" y="601"/>
                      </a:lnTo>
                      <a:lnTo>
                        <a:pt x="860" y="647"/>
                      </a:lnTo>
                      <a:lnTo>
                        <a:pt x="835" y="689"/>
                      </a:lnTo>
                      <a:lnTo>
                        <a:pt x="806" y="729"/>
                      </a:lnTo>
                      <a:lnTo>
                        <a:pt x="773" y="766"/>
                      </a:lnTo>
                      <a:lnTo>
                        <a:pt x="736" y="799"/>
                      </a:lnTo>
                      <a:lnTo>
                        <a:pt x="695" y="827"/>
                      </a:lnTo>
                      <a:lnTo>
                        <a:pt x="652" y="852"/>
                      </a:lnTo>
                      <a:lnTo>
                        <a:pt x="605" y="871"/>
                      </a:lnTo>
                      <a:lnTo>
                        <a:pt x="557" y="885"/>
                      </a:lnTo>
                      <a:lnTo>
                        <a:pt x="506" y="895"/>
                      </a:lnTo>
                      <a:lnTo>
                        <a:pt x="452" y="897"/>
                      </a:lnTo>
                      <a:lnTo>
                        <a:pt x="400" y="895"/>
                      </a:lnTo>
                      <a:lnTo>
                        <a:pt x="348" y="885"/>
                      </a:lnTo>
                      <a:lnTo>
                        <a:pt x="300" y="871"/>
                      </a:lnTo>
                      <a:lnTo>
                        <a:pt x="253" y="852"/>
                      </a:lnTo>
                      <a:lnTo>
                        <a:pt x="209" y="827"/>
                      </a:lnTo>
                      <a:lnTo>
                        <a:pt x="170" y="799"/>
                      </a:lnTo>
                      <a:lnTo>
                        <a:pt x="132" y="766"/>
                      </a:lnTo>
                      <a:lnTo>
                        <a:pt x="99" y="729"/>
                      </a:lnTo>
                      <a:lnTo>
                        <a:pt x="70" y="689"/>
                      </a:lnTo>
                      <a:lnTo>
                        <a:pt x="46" y="647"/>
                      </a:lnTo>
                      <a:lnTo>
                        <a:pt x="26" y="601"/>
                      </a:lnTo>
                      <a:lnTo>
                        <a:pt x="11" y="551"/>
                      </a:lnTo>
                      <a:lnTo>
                        <a:pt x="3" y="501"/>
                      </a:lnTo>
                      <a:lnTo>
                        <a:pt x="0" y="449"/>
                      </a:lnTo>
                      <a:lnTo>
                        <a:pt x="3" y="396"/>
                      </a:lnTo>
                      <a:lnTo>
                        <a:pt x="11" y="346"/>
                      </a:lnTo>
                      <a:lnTo>
                        <a:pt x="26" y="298"/>
                      </a:lnTo>
                      <a:lnTo>
                        <a:pt x="46" y="252"/>
                      </a:lnTo>
                      <a:lnTo>
                        <a:pt x="70" y="209"/>
                      </a:lnTo>
                      <a:lnTo>
                        <a:pt x="99" y="168"/>
                      </a:lnTo>
                      <a:lnTo>
                        <a:pt x="132" y="132"/>
                      </a:lnTo>
                      <a:lnTo>
                        <a:pt x="170" y="99"/>
                      </a:lnTo>
                      <a:lnTo>
                        <a:pt x="209" y="70"/>
                      </a:lnTo>
                      <a:lnTo>
                        <a:pt x="253" y="46"/>
                      </a:lnTo>
                      <a:lnTo>
                        <a:pt x="300" y="26"/>
                      </a:lnTo>
                      <a:lnTo>
                        <a:pt x="348" y="12"/>
                      </a:lnTo>
                      <a:lnTo>
                        <a:pt x="400" y="4"/>
                      </a:lnTo>
                      <a:lnTo>
                        <a:pt x="4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179">
                  <a:extLst>
                    <a:ext uri="{FF2B5EF4-FFF2-40B4-BE49-F238E27FC236}">
                      <a16:creationId xmlns:a16="http://schemas.microsoft.com/office/drawing/2014/main" id="{1AD343BA-20C4-E5B0-26E9-2E74C4283B6A}"/>
                    </a:ext>
                  </a:extLst>
                </p:cNvPr>
                <p:cNvSpPr>
                  <a:spLocks noEditPoints="1"/>
                </p:cNvSpPr>
                <p:nvPr/>
              </p:nvSpPr>
              <p:spPr bwMode="auto">
                <a:xfrm>
                  <a:off x="3194050" y="4429125"/>
                  <a:ext cx="250825" cy="144462"/>
                </a:xfrm>
                <a:custGeom>
                  <a:avLst/>
                  <a:gdLst>
                    <a:gd name="T0" fmla="*/ 755 w 1743"/>
                    <a:gd name="T1" fmla="*/ 167 h 998"/>
                    <a:gd name="T2" fmla="*/ 755 w 1743"/>
                    <a:gd name="T3" fmla="*/ 205 h 998"/>
                    <a:gd name="T4" fmla="*/ 759 w 1743"/>
                    <a:gd name="T5" fmla="*/ 260 h 998"/>
                    <a:gd name="T6" fmla="*/ 755 w 1743"/>
                    <a:gd name="T7" fmla="*/ 286 h 998"/>
                    <a:gd name="T8" fmla="*/ 684 w 1743"/>
                    <a:gd name="T9" fmla="*/ 711 h 998"/>
                    <a:gd name="T10" fmla="*/ 871 w 1743"/>
                    <a:gd name="T11" fmla="*/ 873 h 998"/>
                    <a:gd name="T12" fmla="*/ 1060 w 1743"/>
                    <a:gd name="T13" fmla="*/ 711 h 998"/>
                    <a:gd name="T14" fmla="*/ 989 w 1743"/>
                    <a:gd name="T15" fmla="*/ 286 h 998"/>
                    <a:gd name="T16" fmla="*/ 985 w 1743"/>
                    <a:gd name="T17" fmla="*/ 260 h 998"/>
                    <a:gd name="T18" fmla="*/ 989 w 1743"/>
                    <a:gd name="T19" fmla="*/ 205 h 998"/>
                    <a:gd name="T20" fmla="*/ 989 w 1743"/>
                    <a:gd name="T21" fmla="*/ 167 h 998"/>
                    <a:gd name="T22" fmla="*/ 785 w 1743"/>
                    <a:gd name="T23" fmla="*/ 145 h 998"/>
                    <a:gd name="T24" fmla="*/ 1325 w 1743"/>
                    <a:gd name="T25" fmla="*/ 21 h 998"/>
                    <a:gd name="T26" fmla="*/ 1399 w 1743"/>
                    <a:gd name="T27" fmla="*/ 87 h 998"/>
                    <a:gd name="T28" fmla="*/ 1435 w 1743"/>
                    <a:gd name="T29" fmla="*/ 146 h 998"/>
                    <a:gd name="T30" fmla="*/ 1743 w 1743"/>
                    <a:gd name="T31" fmla="*/ 970 h 998"/>
                    <a:gd name="T32" fmla="*/ 1716 w 1743"/>
                    <a:gd name="T33" fmla="*/ 997 h 998"/>
                    <a:gd name="T34" fmla="*/ 1484 w 1743"/>
                    <a:gd name="T35" fmla="*/ 992 h 998"/>
                    <a:gd name="T36" fmla="*/ 1457 w 1743"/>
                    <a:gd name="T37" fmla="*/ 963 h 998"/>
                    <a:gd name="T38" fmla="*/ 1319 w 1743"/>
                    <a:gd name="T39" fmla="*/ 566 h 998"/>
                    <a:gd name="T40" fmla="*/ 1315 w 1743"/>
                    <a:gd name="T41" fmla="*/ 560 h 998"/>
                    <a:gd name="T42" fmla="*/ 1310 w 1743"/>
                    <a:gd name="T43" fmla="*/ 557 h 998"/>
                    <a:gd name="T44" fmla="*/ 1306 w 1743"/>
                    <a:gd name="T45" fmla="*/ 566 h 998"/>
                    <a:gd name="T46" fmla="*/ 1306 w 1743"/>
                    <a:gd name="T47" fmla="*/ 638 h 998"/>
                    <a:gd name="T48" fmla="*/ 1306 w 1743"/>
                    <a:gd name="T49" fmla="*/ 810 h 998"/>
                    <a:gd name="T50" fmla="*/ 1307 w 1743"/>
                    <a:gd name="T51" fmla="*/ 944 h 998"/>
                    <a:gd name="T52" fmla="*/ 1298 w 1743"/>
                    <a:gd name="T53" fmla="*/ 987 h 998"/>
                    <a:gd name="T54" fmla="*/ 524 w 1743"/>
                    <a:gd name="T55" fmla="*/ 998 h 998"/>
                    <a:gd name="T56" fmla="*/ 487 w 1743"/>
                    <a:gd name="T57" fmla="*/ 980 h 998"/>
                    <a:gd name="T58" fmla="*/ 482 w 1743"/>
                    <a:gd name="T59" fmla="*/ 915 h 998"/>
                    <a:gd name="T60" fmla="*/ 481 w 1743"/>
                    <a:gd name="T61" fmla="*/ 755 h 998"/>
                    <a:gd name="T62" fmla="*/ 481 w 1743"/>
                    <a:gd name="T63" fmla="*/ 605 h 998"/>
                    <a:gd name="T64" fmla="*/ 476 w 1743"/>
                    <a:gd name="T65" fmla="*/ 555 h 998"/>
                    <a:gd name="T66" fmla="*/ 467 w 1743"/>
                    <a:gd name="T67" fmla="*/ 567 h 998"/>
                    <a:gd name="T68" fmla="*/ 318 w 1743"/>
                    <a:gd name="T69" fmla="*/ 963 h 998"/>
                    <a:gd name="T70" fmla="*/ 303 w 1743"/>
                    <a:gd name="T71" fmla="*/ 984 h 998"/>
                    <a:gd name="T72" fmla="*/ 42 w 1743"/>
                    <a:gd name="T73" fmla="*/ 998 h 998"/>
                    <a:gd name="T74" fmla="*/ 1 w 1743"/>
                    <a:gd name="T75" fmla="*/ 979 h 998"/>
                    <a:gd name="T76" fmla="*/ 305 w 1743"/>
                    <a:gd name="T77" fmla="*/ 154 h 998"/>
                    <a:gd name="T78" fmla="*/ 325 w 1743"/>
                    <a:gd name="T79" fmla="*/ 110 h 998"/>
                    <a:gd name="T80" fmla="*/ 378 w 1743"/>
                    <a:gd name="T81" fmla="*/ 46 h 998"/>
                    <a:gd name="T82" fmla="*/ 469 w 1743"/>
                    <a:gd name="T83" fmla="*/ 3 h 998"/>
                    <a:gd name="T84" fmla="*/ 544 w 1743"/>
                    <a:gd name="T85" fmla="*/ 1 h 998"/>
                    <a:gd name="T86" fmla="*/ 658 w 1743"/>
                    <a:gd name="T87" fmla="*/ 1 h 998"/>
                    <a:gd name="T88" fmla="*/ 831 w 1743"/>
                    <a:gd name="T89" fmla="*/ 1 h 998"/>
                    <a:gd name="T90" fmla="*/ 1017 w 1743"/>
                    <a:gd name="T91" fmla="*/ 0 h 998"/>
                    <a:gd name="T92" fmla="*/ 1170 w 1743"/>
                    <a:gd name="T93" fmla="*/ 0 h 998"/>
                    <a:gd name="T94" fmla="*/ 1246 w 1743"/>
                    <a:gd name="T95" fmla="*/ 0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43" h="998">
                      <a:moveTo>
                        <a:pt x="785" y="145"/>
                      </a:moveTo>
                      <a:lnTo>
                        <a:pt x="772" y="147"/>
                      </a:lnTo>
                      <a:lnTo>
                        <a:pt x="761" y="155"/>
                      </a:lnTo>
                      <a:lnTo>
                        <a:pt x="755" y="167"/>
                      </a:lnTo>
                      <a:lnTo>
                        <a:pt x="752" y="181"/>
                      </a:lnTo>
                      <a:lnTo>
                        <a:pt x="752" y="184"/>
                      </a:lnTo>
                      <a:lnTo>
                        <a:pt x="753" y="192"/>
                      </a:lnTo>
                      <a:lnTo>
                        <a:pt x="755" y="205"/>
                      </a:lnTo>
                      <a:lnTo>
                        <a:pt x="756" y="220"/>
                      </a:lnTo>
                      <a:lnTo>
                        <a:pt x="757" y="235"/>
                      </a:lnTo>
                      <a:lnTo>
                        <a:pt x="758" y="249"/>
                      </a:lnTo>
                      <a:lnTo>
                        <a:pt x="759" y="260"/>
                      </a:lnTo>
                      <a:lnTo>
                        <a:pt x="759" y="265"/>
                      </a:lnTo>
                      <a:lnTo>
                        <a:pt x="757" y="273"/>
                      </a:lnTo>
                      <a:lnTo>
                        <a:pt x="756" y="281"/>
                      </a:lnTo>
                      <a:lnTo>
                        <a:pt x="755" y="286"/>
                      </a:lnTo>
                      <a:lnTo>
                        <a:pt x="675" y="665"/>
                      </a:lnTo>
                      <a:lnTo>
                        <a:pt x="674" y="680"/>
                      </a:lnTo>
                      <a:lnTo>
                        <a:pt x="678" y="696"/>
                      </a:lnTo>
                      <a:lnTo>
                        <a:pt x="684" y="711"/>
                      </a:lnTo>
                      <a:lnTo>
                        <a:pt x="694" y="723"/>
                      </a:lnTo>
                      <a:lnTo>
                        <a:pt x="846" y="863"/>
                      </a:lnTo>
                      <a:lnTo>
                        <a:pt x="858" y="871"/>
                      </a:lnTo>
                      <a:lnTo>
                        <a:pt x="871" y="873"/>
                      </a:lnTo>
                      <a:lnTo>
                        <a:pt x="885" y="871"/>
                      </a:lnTo>
                      <a:lnTo>
                        <a:pt x="898" y="863"/>
                      </a:lnTo>
                      <a:lnTo>
                        <a:pt x="1050" y="723"/>
                      </a:lnTo>
                      <a:lnTo>
                        <a:pt x="1060" y="711"/>
                      </a:lnTo>
                      <a:lnTo>
                        <a:pt x="1066" y="696"/>
                      </a:lnTo>
                      <a:lnTo>
                        <a:pt x="1069" y="680"/>
                      </a:lnTo>
                      <a:lnTo>
                        <a:pt x="1068" y="665"/>
                      </a:lnTo>
                      <a:lnTo>
                        <a:pt x="989" y="286"/>
                      </a:lnTo>
                      <a:lnTo>
                        <a:pt x="988" y="281"/>
                      </a:lnTo>
                      <a:lnTo>
                        <a:pt x="986" y="273"/>
                      </a:lnTo>
                      <a:lnTo>
                        <a:pt x="985" y="265"/>
                      </a:lnTo>
                      <a:lnTo>
                        <a:pt x="985" y="260"/>
                      </a:lnTo>
                      <a:lnTo>
                        <a:pt x="986" y="249"/>
                      </a:lnTo>
                      <a:lnTo>
                        <a:pt x="987" y="235"/>
                      </a:lnTo>
                      <a:lnTo>
                        <a:pt x="988" y="220"/>
                      </a:lnTo>
                      <a:lnTo>
                        <a:pt x="989" y="205"/>
                      </a:lnTo>
                      <a:lnTo>
                        <a:pt x="990" y="192"/>
                      </a:lnTo>
                      <a:lnTo>
                        <a:pt x="990" y="184"/>
                      </a:lnTo>
                      <a:lnTo>
                        <a:pt x="991" y="181"/>
                      </a:lnTo>
                      <a:lnTo>
                        <a:pt x="989" y="167"/>
                      </a:lnTo>
                      <a:lnTo>
                        <a:pt x="983" y="155"/>
                      </a:lnTo>
                      <a:lnTo>
                        <a:pt x="972" y="147"/>
                      </a:lnTo>
                      <a:lnTo>
                        <a:pt x="958" y="145"/>
                      </a:lnTo>
                      <a:lnTo>
                        <a:pt x="785" y="145"/>
                      </a:lnTo>
                      <a:close/>
                      <a:moveTo>
                        <a:pt x="1246" y="0"/>
                      </a:moveTo>
                      <a:lnTo>
                        <a:pt x="1275" y="3"/>
                      </a:lnTo>
                      <a:lnTo>
                        <a:pt x="1301" y="9"/>
                      </a:lnTo>
                      <a:lnTo>
                        <a:pt x="1325" y="21"/>
                      </a:lnTo>
                      <a:lnTo>
                        <a:pt x="1347" y="35"/>
                      </a:lnTo>
                      <a:lnTo>
                        <a:pt x="1367" y="51"/>
                      </a:lnTo>
                      <a:lnTo>
                        <a:pt x="1384" y="69"/>
                      </a:lnTo>
                      <a:lnTo>
                        <a:pt x="1399" y="87"/>
                      </a:lnTo>
                      <a:lnTo>
                        <a:pt x="1412" y="105"/>
                      </a:lnTo>
                      <a:lnTo>
                        <a:pt x="1422" y="122"/>
                      </a:lnTo>
                      <a:lnTo>
                        <a:pt x="1430" y="136"/>
                      </a:lnTo>
                      <a:lnTo>
                        <a:pt x="1435" y="146"/>
                      </a:lnTo>
                      <a:lnTo>
                        <a:pt x="1438" y="154"/>
                      </a:lnTo>
                      <a:lnTo>
                        <a:pt x="1741" y="952"/>
                      </a:lnTo>
                      <a:lnTo>
                        <a:pt x="1743" y="962"/>
                      </a:lnTo>
                      <a:lnTo>
                        <a:pt x="1743" y="970"/>
                      </a:lnTo>
                      <a:lnTo>
                        <a:pt x="1741" y="979"/>
                      </a:lnTo>
                      <a:lnTo>
                        <a:pt x="1737" y="986"/>
                      </a:lnTo>
                      <a:lnTo>
                        <a:pt x="1728" y="993"/>
                      </a:lnTo>
                      <a:lnTo>
                        <a:pt x="1716" y="997"/>
                      </a:lnTo>
                      <a:lnTo>
                        <a:pt x="1700" y="998"/>
                      </a:lnTo>
                      <a:lnTo>
                        <a:pt x="1514" y="998"/>
                      </a:lnTo>
                      <a:lnTo>
                        <a:pt x="1498" y="996"/>
                      </a:lnTo>
                      <a:lnTo>
                        <a:pt x="1484" y="992"/>
                      </a:lnTo>
                      <a:lnTo>
                        <a:pt x="1474" y="985"/>
                      </a:lnTo>
                      <a:lnTo>
                        <a:pt x="1466" y="977"/>
                      </a:lnTo>
                      <a:lnTo>
                        <a:pt x="1460" y="969"/>
                      </a:lnTo>
                      <a:lnTo>
                        <a:pt x="1457" y="963"/>
                      </a:lnTo>
                      <a:lnTo>
                        <a:pt x="1455" y="958"/>
                      </a:lnTo>
                      <a:lnTo>
                        <a:pt x="1453" y="956"/>
                      </a:lnTo>
                      <a:lnTo>
                        <a:pt x="1319" y="566"/>
                      </a:lnTo>
                      <a:lnTo>
                        <a:pt x="1319" y="566"/>
                      </a:lnTo>
                      <a:lnTo>
                        <a:pt x="1318" y="565"/>
                      </a:lnTo>
                      <a:lnTo>
                        <a:pt x="1318" y="564"/>
                      </a:lnTo>
                      <a:lnTo>
                        <a:pt x="1316" y="561"/>
                      </a:lnTo>
                      <a:lnTo>
                        <a:pt x="1315" y="560"/>
                      </a:lnTo>
                      <a:lnTo>
                        <a:pt x="1314" y="559"/>
                      </a:lnTo>
                      <a:lnTo>
                        <a:pt x="1312" y="558"/>
                      </a:lnTo>
                      <a:lnTo>
                        <a:pt x="1311" y="557"/>
                      </a:lnTo>
                      <a:lnTo>
                        <a:pt x="1310" y="557"/>
                      </a:lnTo>
                      <a:lnTo>
                        <a:pt x="1309" y="558"/>
                      </a:lnTo>
                      <a:lnTo>
                        <a:pt x="1308" y="559"/>
                      </a:lnTo>
                      <a:lnTo>
                        <a:pt x="1307" y="561"/>
                      </a:lnTo>
                      <a:lnTo>
                        <a:pt x="1306" y="566"/>
                      </a:lnTo>
                      <a:lnTo>
                        <a:pt x="1306" y="571"/>
                      </a:lnTo>
                      <a:lnTo>
                        <a:pt x="1306" y="577"/>
                      </a:lnTo>
                      <a:lnTo>
                        <a:pt x="1306" y="604"/>
                      </a:lnTo>
                      <a:lnTo>
                        <a:pt x="1306" y="638"/>
                      </a:lnTo>
                      <a:lnTo>
                        <a:pt x="1306" y="678"/>
                      </a:lnTo>
                      <a:lnTo>
                        <a:pt x="1306" y="720"/>
                      </a:lnTo>
                      <a:lnTo>
                        <a:pt x="1306" y="765"/>
                      </a:lnTo>
                      <a:lnTo>
                        <a:pt x="1306" y="810"/>
                      </a:lnTo>
                      <a:lnTo>
                        <a:pt x="1306" y="852"/>
                      </a:lnTo>
                      <a:lnTo>
                        <a:pt x="1306" y="893"/>
                      </a:lnTo>
                      <a:lnTo>
                        <a:pt x="1307" y="930"/>
                      </a:lnTo>
                      <a:lnTo>
                        <a:pt x="1307" y="944"/>
                      </a:lnTo>
                      <a:lnTo>
                        <a:pt x="1307" y="957"/>
                      </a:lnTo>
                      <a:lnTo>
                        <a:pt x="1306" y="969"/>
                      </a:lnTo>
                      <a:lnTo>
                        <a:pt x="1304" y="979"/>
                      </a:lnTo>
                      <a:lnTo>
                        <a:pt x="1298" y="987"/>
                      </a:lnTo>
                      <a:lnTo>
                        <a:pt x="1290" y="993"/>
                      </a:lnTo>
                      <a:lnTo>
                        <a:pt x="1278" y="997"/>
                      </a:lnTo>
                      <a:lnTo>
                        <a:pt x="1261" y="998"/>
                      </a:lnTo>
                      <a:lnTo>
                        <a:pt x="524" y="998"/>
                      </a:lnTo>
                      <a:lnTo>
                        <a:pt x="511" y="997"/>
                      </a:lnTo>
                      <a:lnTo>
                        <a:pt x="500" y="993"/>
                      </a:lnTo>
                      <a:lnTo>
                        <a:pt x="492" y="987"/>
                      </a:lnTo>
                      <a:lnTo>
                        <a:pt x="487" y="980"/>
                      </a:lnTo>
                      <a:lnTo>
                        <a:pt x="484" y="970"/>
                      </a:lnTo>
                      <a:lnTo>
                        <a:pt x="483" y="958"/>
                      </a:lnTo>
                      <a:lnTo>
                        <a:pt x="482" y="946"/>
                      </a:lnTo>
                      <a:lnTo>
                        <a:pt x="482" y="915"/>
                      </a:lnTo>
                      <a:lnTo>
                        <a:pt x="482" y="878"/>
                      </a:lnTo>
                      <a:lnTo>
                        <a:pt x="482" y="839"/>
                      </a:lnTo>
                      <a:lnTo>
                        <a:pt x="482" y="797"/>
                      </a:lnTo>
                      <a:lnTo>
                        <a:pt x="481" y="755"/>
                      </a:lnTo>
                      <a:lnTo>
                        <a:pt x="481" y="713"/>
                      </a:lnTo>
                      <a:lnTo>
                        <a:pt x="481" y="674"/>
                      </a:lnTo>
                      <a:lnTo>
                        <a:pt x="481" y="637"/>
                      </a:lnTo>
                      <a:lnTo>
                        <a:pt x="481" y="605"/>
                      </a:lnTo>
                      <a:lnTo>
                        <a:pt x="481" y="580"/>
                      </a:lnTo>
                      <a:lnTo>
                        <a:pt x="480" y="567"/>
                      </a:lnTo>
                      <a:lnTo>
                        <a:pt x="478" y="559"/>
                      </a:lnTo>
                      <a:lnTo>
                        <a:pt x="476" y="555"/>
                      </a:lnTo>
                      <a:lnTo>
                        <a:pt x="474" y="555"/>
                      </a:lnTo>
                      <a:lnTo>
                        <a:pt x="471" y="558"/>
                      </a:lnTo>
                      <a:lnTo>
                        <a:pt x="469" y="561"/>
                      </a:lnTo>
                      <a:lnTo>
                        <a:pt x="467" y="567"/>
                      </a:lnTo>
                      <a:lnTo>
                        <a:pt x="465" y="571"/>
                      </a:lnTo>
                      <a:lnTo>
                        <a:pt x="462" y="574"/>
                      </a:lnTo>
                      <a:lnTo>
                        <a:pt x="462" y="575"/>
                      </a:lnTo>
                      <a:lnTo>
                        <a:pt x="318" y="963"/>
                      </a:lnTo>
                      <a:lnTo>
                        <a:pt x="318" y="964"/>
                      </a:lnTo>
                      <a:lnTo>
                        <a:pt x="315" y="969"/>
                      </a:lnTo>
                      <a:lnTo>
                        <a:pt x="310" y="977"/>
                      </a:lnTo>
                      <a:lnTo>
                        <a:pt x="303" y="984"/>
                      </a:lnTo>
                      <a:lnTo>
                        <a:pt x="293" y="990"/>
                      </a:lnTo>
                      <a:lnTo>
                        <a:pt x="280" y="996"/>
                      </a:lnTo>
                      <a:lnTo>
                        <a:pt x="264" y="998"/>
                      </a:lnTo>
                      <a:lnTo>
                        <a:pt x="42" y="998"/>
                      </a:lnTo>
                      <a:lnTo>
                        <a:pt x="26" y="997"/>
                      </a:lnTo>
                      <a:lnTo>
                        <a:pt x="14" y="993"/>
                      </a:lnTo>
                      <a:lnTo>
                        <a:pt x="6" y="986"/>
                      </a:lnTo>
                      <a:lnTo>
                        <a:pt x="1" y="979"/>
                      </a:lnTo>
                      <a:lnTo>
                        <a:pt x="0" y="970"/>
                      </a:lnTo>
                      <a:lnTo>
                        <a:pt x="0" y="962"/>
                      </a:lnTo>
                      <a:lnTo>
                        <a:pt x="2" y="952"/>
                      </a:lnTo>
                      <a:lnTo>
                        <a:pt x="305" y="154"/>
                      </a:lnTo>
                      <a:lnTo>
                        <a:pt x="307" y="147"/>
                      </a:lnTo>
                      <a:lnTo>
                        <a:pt x="311" y="138"/>
                      </a:lnTo>
                      <a:lnTo>
                        <a:pt x="318" y="125"/>
                      </a:lnTo>
                      <a:lnTo>
                        <a:pt x="325" y="110"/>
                      </a:lnTo>
                      <a:lnTo>
                        <a:pt x="335" y="95"/>
                      </a:lnTo>
                      <a:lnTo>
                        <a:pt x="347" y="78"/>
                      </a:lnTo>
                      <a:lnTo>
                        <a:pt x="361" y="62"/>
                      </a:lnTo>
                      <a:lnTo>
                        <a:pt x="378" y="46"/>
                      </a:lnTo>
                      <a:lnTo>
                        <a:pt x="396" y="32"/>
                      </a:lnTo>
                      <a:lnTo>
                        <a:pt x="417" y="19"/>
                      </a:lnTo>
                      <a:lnTo>
                        <a:pt x="442" y="9"/>
                      </a:lnTo>
                      <a:lnTo>
                        <a:pt x="469" y="3"/>
                      </a:lnTo>
                      <a:lnTo>
                        <a:pt x="498" y="1"/>
                      </a:lnTo>
                      <a:lnTo>
                        <a:pt x="523" y="1"/>
                      </a:lnTo>
                      <a:lnTo>
                        <a:pt x="530" y="1"/>
                      </a:lnTo>
                      <a:lnTo>
                        <a:pt x="544" y="1"/>
                      </a:lnTo>
                      <a:lnTo>
                        <a:pt x="564" y="1"/>
                      </a:lnTo>
                      <a:lnTo>
                        <a:pt x="591" y="1"/>
                      </a:lnTo>
                      <a:lnTo>
                        <a:pt x="622" y="1"/>
                      </a:lnTo>
                      <a:lnTo>
                        <a:pt x="658" y="1"/>
                      </a:lnTo>
                      <a:lnTo>
                        <a:pt x="698" y="1"/>
                      </a:lnTo>
                      <a:lnTo>
                        <a:pt x="741" y="1"/>
                      </a:lnTo>
                      <a:lnTo>
                        <a:pt x="785" y="1"/>
                      </a:lnTo>
                      <a:lnTo>
                        <a:pt x="831" y="1"/>
                      </a:lnTo>
                      <a:lnTo>
                        <a:pt x="878" y="1"/>
                      </a:lnTo>
                      <a:lnTo>
                        <a:pt x="925" y="0"/>
                      </a:lnTo>
                      <a:lnTo>
                        <a:pt x="972" y="0"/>
                      </a:lnTo>
                      <a:lnTo>
                        <a:pt x="1017" y="0"/>
                      </a:lnTo>
                      <a:lnTo>
                        <a:pt x="1060" y="0"/>
                      </a:lnTo>
                      <a:lnTo>
                        <a:pt x="1100" y="0"/>
                      </a:lnTo>
                      <a:lnTo>
                        <a:pt x="1138" y="0"/>
                      </a:lnTo>
                      <a:lnTo>
                        <a:pt x="1170" y="0"/>
                      </a:lnTo>
                      <a:lnTo>
                        <a:pt x="1198" y="0"/>
                      </a:lnTo>
                      <a:lnTo>
                        <a:pt x="1220" y="0"/>
                      </a:lnTo>
                      <a:lnTo>
                        <a:pt x="1236" y="0"/>
                      </a:lnTo>
                      <a:lnTo>
                        <a:pt x="124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grpSp>
      <p:pic>
        <p:nvPicPr>
          <p:cNvPr id="3" name="Picture 2"/>
          <p:cNvPicPr>
            <a:picLocks noChangeAspect="1"/>
          </p:cNvPicPr>
          <p:nvPr/>
        </p:nvPicPr>
        <p:blipFill>
          <a:blip r:embed="rId3"/>
          <a:stretch>
            <a:fillRect/>
          </a:stretch>
        </p:blipFill>
        <p:spPr>
          <a:xfrm>
            <a:off x="10189817" y="4066632"/>
            <a:ext cx="1620583" cy="1637124"/>
          </a:xfrm>
          <a:prstGeom prst="rect">
            <a:avLst/>
          </a:prstGeom>
        </p:spPr>
      </p:pic>
      <p:sp>
        <p:nvSpPr>
          <p:cNvPr id="41" name="TextBox 40">
            <a:extLst>
              <a:ext uri="{FF2B5EF4-FFF2-40B4-BE49-F238E27FC236}">
                <a16:creationId xmlns:a16="http://schemas.microsoft.com/office/drawing/2014/main" id="{587DB970-FA20-3117-D776-1DA81774899D}"/>
              </a:ext>
            </a:extLst>
          </p:cNvPr>
          <p:cNvSpPr txBox="1"/>
          <p:nvPr/>
        </p:nvSpPr>
        <p:spPr>
          <a:xfrm>
            <a:off x="1671448" y="2464852"/>
            <a:ext cx="1905000" cy="273921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Times New Roman"/>
                <a:cs typeface="Times New Roman"/>
              </a:rPr>
              <a:t>VOLED</a:t>
            </a:r>
            <a:endParaRPr lang="en-US" b="1" i="0" u="none" strike="noStrike" kern="1200" cap="none" spc="0" normalizeH="0" baseline="0" noProof="0" dirty="0">
              <a:ln>
                <a:noFill/>
              </a:ln>
              <a:solidFill>
                <a:prstClr val="black"/>
              </a:solidFill>
              <a:effectLst/>
              <a:uLnTx/>
              <a:uFillTx/>
              <a:latin typeface="Times New Roman"/>
              <a:cs typeface="Times New Roman"/>
            </a:endParaRPr>
          </a:p>
          <a:p>
            <a:pPr marL="0" marR="0" lvl="7"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a:cs typeface="Times New Roman"/>
              </a:rPr>
              <a:t>The Navy’s Voluntary Education program (VOLED) encompasses Tuition Assistance (TA) and the Navy College Program for Afloat College Education (NCPACE) which funds off-duty voluntary education.</a:t>
            </a:r>
            <a:endParaRPr lang="en-US" sz="1400" b="0" i="0" u="none" strike="noStrike" kern="1200" cap="none" spc="0" normalizeH="0" baseline="0" noProof="0" dirty="0">
              <a:ln>
                <a:noFill/>
              </a:ln>
              <a:solidFill>
                <a:prstClr val="black"/>
              </a:solidFill>
              <a:effectLst/>
              <a:uLnTx/>
              <a:uFillTx/>
              <a:latin typeface="Times New Roman"/>
              <a:cs typeface="Times New Roman"/>
            </a:endParaRPr>
          </a:p>
        </p:txBody>
      </p:sp>
    </p:spTree>
    <p:extLst>
      <p:ext uri="{BB962C8B-B14F-4D97-AF65-F5344CB8AC3E}">
        <p14:creationId xmlns:p14="http://schemas.microsoft.com/office/powerpoint/2010/main" val="34772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E243A0-FBB0-B2C1-BF5D-A86AFD73E7DC}"/>
              </a:ext>
            </a:extLst>
          </p:cNvPr>
          <p:cNvSpPr txBox="1"/>
          <p:nvPr/>
        </p:nvSpPr>
        <p:spPr>
          <a:xfrm>
            <a:off x="1377869" y="1143000"/>
            <a:ext cx="940157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dirty="0">
                <a:solidFill>
                  <a:srgbClr val="000000"/>
                </a:solidFill>
                <a:latin typeface="Times New Roman"/>
                <a:ea typeface="Tahoma"/>
                <a:cs typeface="Tahoma"/>
              </a:rPr>
              <a:t>WHAT IS Tuition Assistance (TA) and Navy College Program for Afloat College Education (NCPACE)?</a:t>
            </a:r>
          </a:p>
          <a:p>
            <a:pPr marL="228600" indent="-228600">
              <a:buFont typeface="Arial" panose="020B0604020202020204" pitchFamily="34" charset="0"/>
              <a:buChar char="•"/>
              <a:defRPr/>
            </a:pPr>
            <a:endParaRPr lang="en-US" sz="2000" dirty="0">
              <a:solidFill>
                <a:srgbClr val="000000"/>
              </a:solidFill>
              <a:latin typeface="Times New Roman"/>
              <a:ea typeface="Tahoma"/>
              <a:cs typeface="Tahoma"/>
            </a:endParaRPr>
          </a:p>
          <a:p>
            <a:pPr marL="228600" marR="0" lvl="0" indent="-228600" algn="l" defTabSz="914400">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latin typeface="Times New Roman"/>
                <a:ea typeface="Tahoma"/>
                <a:cs typeface="Tahoma"/>
              </a:rPr>
              <a:t>TA</a:t>
            </a: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 is one of the Navy's primary financial assistance programs for voluntary education</a:t>
            </a:r>
            <a:endParaRPr lang="en-US" sz="2000" b="0" i="0" u="none" strike="noStrike" kern="1200" cap="none" spc="0" normalizeH="0" baseline="0" noProof="0">
              <a:ln>
                <a:noFill/>
              </a:ln>
              <a:solidFill>
                <a:prstClr val="black"/>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000000"/>
              </a:solidFill>
              <a:effectLst/>
              <a:uLnTx/>
              <a:uFillTx/>
              <a:latin typeface="Times New Roman"/>
              <a:ea typeface="Tahoma"/>
              <a:cs typeface="Tahoma"/>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NCPACE provide personnel assigned to sea duty type 2 and 4 commands with educational opportunity comparable to shore duty personnel</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i="0" u="none" strike="noStrike" kern="1200" cap="none" spc="0" normalizeH="0" baseline="0" noProof="0" dirty="0">
              <a:ln>
                <a:noFill/>
              </a:ln>
              <a:solidFill>
                <a:srgbClr val="FFFEF9"/>
              </a:solidFill>
              <a:effectLst/>
              <a:uLnTx/>
              <a:uFillTx/>
              <a:latin typeface="Times New Roman"/>
              <a:ea typeface="Tahoma"/>
              <a:cs typeface="Tahoma"/>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Both TA and NCPACE may be used for:</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High School diploma</a:t>
            </a:r>
            <a:endParaRPr lang="en-US" sz="2000" b="0" i="0" u="none" strike="noStrike" kern="1200" cap="none" spc="0" normalizeH="0" baseline="0" noProof="0" dirty="0">
              <a:ln>
                <a:noFill/>
              </a:ln>
              <a:solidFill>
                <a:srgbClr val="000000"/>
              </a:solidFill>
              <a:effectLst/>
              <a:uLnTx/>
              <a:uFillTx/>
              <a:latin typeface="Times New Roman"/>
              <a:ea typeface="Tahoma"/>
              <a:cs typeface="Tahoma"/>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Associate degree</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Bachelor's degree</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Master's degree</a:t>
            </a:r>
            <a:endParaRPr lang="en-US" sz="2000" b="0" i="0" u="none" strike="noStrike" kern="1200" cap="none" spc="0" normalizeH="0" baseline="0" noProof="0" dirty="0">
              <a:ln>
                <a:noFill/>
              </a:ln>
              <a:solidFill>
                <a:prstClr val="black"/>
              </a:solidFill>
              <a:effectLst/>
              <a:uLnTx/>
              <a:uFillTx/>
              <a:latin typeface="Times New Roman"/>
              <a:ea typeface="Tahoma"/>
              <a:cs typeface="Tahoma"/>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Certificate programs</a:t>
            </a:r>
            <a:endParaRPr kumimoji="0" lang="en-US" sz="2400" b="0" i="0" u="none" strike="noStrike" kern="1200" cap="none" spc="0" normalizeH="0" baseline="0" noProof="0" dirty="0">
              <a:ln>
                <a:noFill/>
              </a:ln>
              <a:solidFill>
                <a:prstClr val="black"/>
              </a:solidFill>
              <a:effectLst/>
              <a:uLnTx/>
              <a:uFillTx/>
              <a:latin typeface="Times New Roman"/>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Tahoma"/>
              <a:cs typeface="Tahoma"/>
            </a:endParaRPr>
          </a:p>
        </p:txBody>
      </p:sp>
      <p:pic>
        <p:nvPicPr>
          <p:cNvPr id="6" name="Picture 5" descr="Logo&#10;&#10;AI-generated content may be incorrect.">
            <a:extLst>
              <a:ext uri="{FF2B5EF4-FFF2-40B4-BE49-F238E27FC236}">
                <a16:creationId xmlns:a16="http://schemas.microsoft.com/office/drawing/2014/main" id="{13EBA911-797D-C2A7-A332-E55F44923F05}"/>
              </a:ext>
            </a:extLst>
          </p:cNvPr>
          <p:cNvPicPr>
            <a:picLocks noChangeAspect="1"/>
          </p:cNvPicPr>
          <p:nvPr/>
        </p:nvPicPr>
        <p:blipFill>
          <a:blip r:embed="rId3"/>
          <a:stretch>
            <a:fillRect/>
          </a:stretch>
        </p:blipFill>
        <p:spPr>
          <a:xfrm>
            <a:off x="10189817" y="4066632"/>
            <a:ext cx="1620583" cy="1637124"/>
          </a:xfrm>
          <a:prstGeom prst="rect">
            <a:avLst/>
          </a:prstGeom>
        </p:spPr>
      </p:pic>
      <p:sp>
        <p:nvSpPr>
          <p:cNvPr id="8" name="Title 1">
            <a:extLst>
              <a:ext uri="{FF2B5EF4-FFF2-40B4-BE49-F238E27FC236}">
                <a16:creationId xmlns:a16="http://schemas.microsoft.com/office/drawing/2014/main" id="{E45657B8-457B-990E-9C4B-9DBCA6B615B9}"/>
              </a:ext>
            </a:extLst>
          </p:cNvPr>
          <p:cNvSpPr>
            <a:spLocks noGrp="1"/>
          </p:cNvSpPr>
          <p:nvPr>
            <p:ph type="title"/>
          </p:nvPr>
        </p:nvSpPr>
        <p:spPr>
          <a:xfrm>
            <a:off x="1369" y="-32811"/>
            <a:ext cx="12187581" cy="1174937"/>
          </a:xfrm>
        </p:spPr>
        <p:txBody>
          <a:bodyPr>
            <a:normAutofit/>
          </a:bodyPr>
          <a:lstStyle/>
          <a:p>
            <a:pPr algn="ctr"/>
            <a:r>
              <a:rPr lang="en-US" sz="3200" b="1" i="0"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spTree>
    <p:extLst>
      <p:ext uri="{BB962C8B-B14F-4D97-AF65-F5344CB8AC3E}">
        <p14:creationId xmlns:p14="http://schemas.microsoft.com/office/powerpoint/2010/main" val="182379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52002C-406A-1E5A-73E6-E3DDE5A38D6C}"/>
              </a:ext>
            </a:extLst>
          </p:cNvPr>
          <p:cNvSpPr txBox="1"/>
          <p:nvPr/>
        </p:nvSpPr>
        <p:spPr>
          <a:xfrm>
            <a:off x="845931" y="1137872"/>
            <a:ext cx="1046700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Times New Roman"/>
                <a:cs typeface="Times New Roman"/>
              </a:rPr>
              <a:t>TA and NCPACE is limited to a lifetime cap of 120 semester hours, 180 quarter hours, 1800 clock hours (or combination).</a:t>
            </a:r>
            <a:r>
              <a:rPr lang="en-US" sz="2000" dirty="0">
                <a:solidFill>
                  <a:srgbClr val="000000"/>
                </a:solidFill>
                <a:latin typeface="Times New Roman"/>
                <a:cs typeface="Times New Roman"/>
              </a:rPr>
              <a:t> </a:t>
            </a:r>
            <a:r>
              <a:rPr kumimoji="0" lang="en-US" sz="2000" b="0" i="0" u="none" strike="noStrike" kern="1200" cap="none" spc="0" normalizeH="0" baseline="0" noProof="0" dirty="0">
                <a:ln>
                  <a:noFill/>
                </a:ln>
                <a:solidFill>
                  <a:srgbClr val="000000"/>
                </a:solidFill>
                <a:effectLst/>
                <a:uLnTx/>
                <a:uFillTx/>
                <a:latin typeface="Times New Roman"/>
                <a:cs typeface="Times New Roman"/>
              </a:rPr>
              <a:t> The lifetime credit cap applies to both TA and NCPACE combined</a:t>
            </a:r>
            <a:endParaRPr lang="en-US" sz="2000" b="0" i="0" u="none" strike="noStrike" kern="1200" cap="none" spc="0" normalizeH="0" baseline="0" noProof="0" dirty="0">
              <a:ln>
                <a:noFill/>
              </a:ln>
              <a:solidFill>
                <a:srgbClr val="E8E8E8"/>
              </a:solidFill>
              <a:effectLst/>
              <a:uLnTx/>
              <a:uFillTx/>
              <a:latin typeface="Times New Roman"/>
              <a:ea typeface="Tahom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Times New Roman"/>
              </a:rPr>
              <a:t>TA and NCPACE will be limited to a fiscal year cap of 18 semester hours, 27 quarter hours, or 270 clock hours (or combination</a:t>
            </a:r>
            <a:r>
              <a:rPr lang="en-US" sz="2000" dirty="0">
                <a:solidFill>
                  <a:srgbClr val="000000"/>
                </a:solidFill>
                <a:latin typeface="Times New Roman"/>
                <a:cs typeface="Times New Roman"/>
              </a:rPr>
              <a:t>).</a:t>
            </a:r>
            <a:endParaRPr lang="en-US" sz="2000" b="0" i="0" u="none" strike="noStrike" kern="1200" cap="none" spc="0" normalizeH="0" baseline="0" noProof="0" dirty="0">
              <a:ln>
                <a:noFill/>
              </a:ln>
              <a:solidFill>
                <a:srgbClr val="E8E8E8"/>
              </a:solidFill>
              <a:effectLst/>
              <a:uLnTx/>
              <a:uFillTx/>
              <a:latin typeface="Times New Roman"/>
              <a:ea typeface="Tahoma"/>
              <a:cs typeface="Times New Roman"/>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cap="none" spc="0" normalizeH="0" baseline="0" noProof="0" dirty="0">
              <a:ln>
                <a:noFill/>
              </a:ln>
              <a:solidFill>
                <a:prstClr val="black"/>
              </a:solidFill>
              <a:effectLst/>
              <a:uLnTx/>
              <a:uFillTx/>
              <a:latin typeface="Times New Roman"/>
              <a:cs typeface="Times New Roman"/>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cs typeface="Times New Roman"/>
              </a:rPr>
              <a:t>Sailors may be enrolled in up to two courses which run concurrently. Required laboratory courses with unique course identification numbers are exempt from this limit</a:t>
            </a:r>
            <a:r>
              <a:rPr lang="en-US" sz="2000" dirty="0">
                <a:solidFill>
                  <a:srgbClr val="000000"/>
                </a:solidFill>
                <a:latin typeface="Times New Roman"/>
                <a:cs typeface="Times New Roman"/>
              </a:rPr>
              <a:t>.</a:t>
            </a:r>
            <a:endParaRPr lang="en-US" sz="2000" b="0" i="0" u="none" strike="noStrike" kern="1200" cap="none" spc="0" normalizeH="0" baseline="0" noProof="0" dirty="0">
              <a:ln>
                <a:noFill/>
              </a:ln>
              <a:solidFill>
                <a:srgbClr val="000000"/>
              </a:solidFill>
              <a:effectLst/>
              <a:uLnTx/>
              <a:uFillTx/>
              <a:latin typeface="Times New Roman"/>
              <a:cs typeface="Times New Roman"/>
            </a:endParaRPr>
          </a:p>
          <a:p>
            <a:pPr marL="228600" indent="-228600">
              <a:buFont typeface="Arial" panose="020B0604020202020204" pitchFamily="34" charset="0"/>
              <a:buChar char="•"/>
              <a:defRPr/>
            </a:pPr>
            <a:endParaRPr lang="en-US" sz="2000" dirty="0">
              <a:solidFill>
                <a:srgbClr val="000000"/>
              </a:solidFill>
              <a:latin typeface="Times New Roman"/>
              <a:ea typeface="Calibri"/>
              <a:cs typeface="Times New Roman"/>
            </a:endParaRPr>
          </a:p>
          <a:p>
            <a:pPr marL="228600" indent="-228600">
              <a:buFont typeface="Arial,Sans-Serif" panose="020B0604020202020204" pitchFamily="34" charset="0"/>
              <a:buChar char="•"/>
              <a:defRPr/>
            </a:pPr>
            <a:r>
              <a:rPr lang="en-US" sz="2000" dirty="0">
                <a:solidFill>
                  <a:srgbClr val="000000"/>
                </a:solidFill>
                <a:latin typeface="Times New Roman"/>
                <a:ea typeface="Calibri"/>
                <a:cs typeface="Times New Roman"/>
              </a:rPr>
              <a:t>Payment for TA will not exceed the following caps:</a:t>
            </a:r>
          </a:p>
          <a:p>
            <a:pPr marL="685800" lvl="1" indent="-228600">
              <a:buFont typeface="Arial,Sans-Serif" panose="020B0604020202020204" pitchFamily="34" charset="0"/>
              <a:buChar char="•"/>
              <a:defRPr/>
            </a:pPr>
            <a:r>
              <a:rPr lang="en-US" sz="2000" dirty="0">
                <a:solidFill>
                  <a:srgbClr val="000000"/>
                </a:solidFill>
                <a:latin typeface="Times New Roman"/>
                <a:ea typeface="Calibri"/>
                <a:cs typeface="Times New Roman"/>
              </a:rPr>
              <a:t>$250.00 per semester hour</a:t>
            </a:r>
          </a:p>
          <a:p>
            <a:pPr marL="685800" lvl="1" indent="-228600">
              <a:buFont typeface="Arial,Sans-Serif" panose="020B0604020202020204" pitchFamily="34" charset="0"/>
              <a:buChar char="•"/>
              <a:defRPr/>
            </a:pPr>
            <a:r>
              <a:rPr lang="en-US" sz="2000" dirty="0">
                <a:solidFill>
                  <a:srgbClr val="000000"/>
                </a:solidFill>
                <a:latin typeface="Times New Roman"/>
                <a:ea typeface="Calibri"/>
                <a:cs typeface="Times New Roman"/>
              </a:rPr>
              <a:t>$166.67 per quarter hour</a:t>
            </a:r>
          </a:p>
          <a:p>
            <a:pPr marL="685800" lvl="1" indent="-228600">
              <a:buFont typeface="Arial,Sans-Serif" panose="020B0604020202020204" pitchFamily="34" charset="0"/>
              <a:buChar char="•"/>
              <a:defRPr/>
            </a:pPr>
            <a:r>
              <a:rPr lang="en-US" sz="2000" dirty="0">
                <a:solidFill>
                  <a:srgbClr val="000000"/>
                </a:solidFill>
                <a:latin typeface="Times New Roman"/>
                <a:ea typeface="Calibri"/>
                <a:cs typeface="Times New Roman"/>
              </a:rPr>
              <a:t>$16.67 per clock hour (for approved certificate/diploma programs only)</a:t>
            </a:r>
            <a:endParaRPr lang="en-US" sz="2000">
              <a:latin typeface="Times New Roman"/>
              <a:cs typeface="Times New Roman"/>
            </a:endParaRPr>
          </a:p>
          <a:p>
            <a:pPr marL="228600" indent="-228600">
              <a:buFont typeface="Arial" panose="020B0604020202020204" pitchFamily="34" charset="0"/>
              <a:buChar char="•"/>
              <a:defRPr/>
            </a:pPr>
            <a:endParaRPr lang="en-US" sz="2000" dirty="0">
              <a:solidFill>
                <a:srgbClr val="000000"/>
              </a:solidFill>
              <a:latin typeface="Times New Roman"/>
              <a:ea typeface="Calibri"/>
              <a:cs typeface="Calibri"/>
            </a:endParaRPr>
          </a:p>
          <a:p>
            <a:pPr marL="228600" indent="-228600">
              <a:buFont typeface="Arial" panose="020B0604020202020204" pitchFamily="34" charset="0"/>
              <a:buChar char="•"/>
              <a:defRPr/>
            </a:pPr>
            <a:r>
              <a:rPr lang="en-US" sz="2000" b="1" dirty="0">
                <a:solidFill>
                  <a:srgbClr val="000000"/>
                </a:solidFill>
                <a:latin typeface="Times New Roman"/>
                <a:ea typeface="Calibri"/>
                <a:cs typeface="Calibri"/>
              </a:rPr>
              <a:t>Note:</a:t>
            </a:r>
            <a:r>
              <a:rPr lang="en-US" sz="2000" dirty="0">
                <a:solidFill>
                  <a:srgbClr val="000000"/>
                </a:solidFill>
                <a:latin typeface="Times New Roman"/>
                <a:ea typeface="Calibri"/>
                <a:cs typeface="Calibri"/>
              </a:rPr>
              <a:t>  Always verify latest guidance as policies change. </a:t>
            </a:r>
          </a:p>
        </p:txBody>
      </p:sp>
      <p:sp>
        <p:nvSpPr>
          <p:cNvPr id="8" name="Title 1">
            <a:extLst>
              <a:ext uri="{FF2B5EF4-FFF2-40B4-BE49-F238E27FC236}">
                <a16:creationId xmlns:a16="http://schemas.microsoft.com/office/drawing/2014/main" id="{9786D2D8-101D-9EB2-D7B6-B5E7D3B002E5}"/>
              </a:ext>
            </a:extLst>
          </p:cNvPr>
          <p:cNvSpPr>
            <a:spLocks noGrp="1"/>
          </p:cNvSpPr>
          <p:nvPr>
            <p:ph type="title"/>
          </p:nvPr>
        </p:nvSpPr>
        <p:spPr>
          <a:xfrm>
            <a:off x="1369" y="-32811"/>
            <a:ext cx="12187581" cy="1174937"/>
          </a:xfrm>
        </p:spPr>
        <p:txBody>
          <a:bodyPr>
            <a:normAutofit/>
          </a:bodyPr>
          <a:lstStyle/>
          <a:p>
            <a:pPr algn="ctr"/>
            <a:r>
              <a:rPr lang="en-US" sz="3200" b="1" i="0"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pic>
        <p:nvPicPr>
          <p:cNvPr id="10" name="Picture 9" descr="Logo&#10;&#10;AI-generated content may be incorrect.">
            <a:extLst>
              <a:ext uri="{FF2B5EF4-FFF2-40B4-BE49-F238E27FC236}">
                <a16:creationId xmlns:a16="http://schemas.microsoft.com/office/drawing/2014/main" id="{342BD649-9EF4-6B48-3155-86752507859B}"/>
              </a:ext>
            </a:extLst>
          </p:cNvPr>
          <p:cNvPicPr>
            <a:picLocks noChangeAspect="1"/>
          </p:cNvPicPr>
          <p:nvPr/>
        </p:nvPicPr>
        <p:blipFill>
          <a:blip r:embed="rId3"/>
          <a:stretch>
            <a:fillRect/>
          </a:stretch>
        </p:blipFill>
        <p:spPr>
          <a:xfrm>
            <a:off x="10189817" y="4066632"/>
            <a:ext cx="1620583" cy="1637124"/>
          </a:xfrm>
          <a:prstGeom prst="rect">
            <a:avLst/>
          </a:prstGeom>
        </p:spPr>
      </p:pic>
    </p:spTree>
    <p:extLst>
      <p:ext uri="{BB962C8B-B14F-4D97-AF65-F5344CB8AC3E}">
        <p14:creationId xmlns:p14="http://schemas.microsoft.com/office/powerpoint/2010/main" val="305827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8344" y="1177847"/>
            <a:ext cx="10035311" cy="5216813"/>
          </a:xfrm>
          <a:prstGeom prst="rect">
            <a:avLst/>
          </a:prstGeom>
        </p:spPr>
        <p:txBody>
          <a:bodyPr wrap="square" lIns="91440" tIns="45720" rIns="91440" bIns="45720" anchor="t">
            <a:spAutoFit/>
          </a:bodyPr>
          <a:lstStyle/>
          <a:p>
            <a:pPr>
              <a:spcBef>
                <a:spcPts val="600"/>
              </a:spcBef>
              <a:spcAft>
                <a:spcPts val="600"/>
              </a:spcAft>
              <a:defRPr/>
            </a:pPr>
            <a:r>
              <a:rPr lang="en-US" sz="2000" b="1" dirty="0">
                <a:solidFill>
                  <a:srgbClr val="000000"/>
                </a:solidFill>
                <a:latin typeface="Times New Roman"/>
                <a:ea typeface="Tahoma"/>
                <a:cs typeface="Tahoma"/>
              </a:rPr>
              <a:t>TA/NCPACE ELIGIBLITY REQUIREMENTS:  </a:t>
            </a:r>
            <a:r>
              <a:rPr lang="en-US" sz="1700" dirty="0">
                <a:solidFill>
                  <a:srgbClr val="000000"/>
                </a:solidFill>
                <a:latin typeface="Times New Roman"/>
                <a:ea typeface="Tahoma"/>
                <a:cs typeface="Times New Roman"/>
              </a:rPr>
              <a:t>OPNAVINST 1560.9B</a:t>
            </a:r>
            <a:endParaRPr lang="en-US" sz="2000" b="1" dirty="0">
              <a:solidFill>
                <a:srgbClr val="000000"/>
              </a:solidFill>
              <a:latin typeface="Times New Roman"/>
              <a:ea typeface="Tahoma"/>
              <a:cs typeface="Tahoma"/>
            </a:endParaRPr>
          </a:p>
          <a:p>
            <a:pPr marL="228600" marR="0" lvl="0" indent="-228600" algn="l" defTabSz="914400">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Active component and Training and Administration of Reserve (TAR) enlisted Sailors with less than 16 years of service must have at least 6 months remaining to their End of Active Obligated Service (EAOS) or Soft End of Active obligated Service (SEAOS) from the official term start date.</a:t>
            </a:r>
            <a:endParaRPr lang="en-US" sz="2000" b="0" i="0" u="none" strike="noStrike" kern="1200" cap="none" spc="0" normalizeH="0" baseline="0" noProof="0">
              <a:ln>
                <a:noFill/>
              </a:ln>
              <a:solidFill>
                <a:srgbClr val="E8E8E8"/>
              </a:solidFill>
              <a:effectLst/>
              <a:uLnTx/>
              <a:uFillTx/>
              <a:latin typeface="Times New Roman"/>
              <a:ea typeface="Tahoma"/>
              <a:cs typeface="Tahoma"/>
            </a:endParaRPr>
          </a:p>
          <a:p>
            <a:pPr marL="228600" indent="-22860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Must have served in the Navy for a minimum of three years.</a:t>
            </a:r>
            <a:r>
              <a:rPr lang="en-US" sz="2000" dirty="0">
                <a:solidFill>
                  <a:srgbClr val="000000"/>
                </a:solidFill>
                <a:latin typeface="Times New Roman"/>
                <a:ea typeface="Tahoma"/>
                <a:cs typeface="Tahoma"/>
              </a:rPr>
              <a:t> </a:t>
            </a: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 </a:t>
            </a:r>
            <a:r>
              <a:rPr lang="en-US" sz="2000" dirty="0">
                <a:solidFill>
                  <a:srgbClr val="000000"/>
                </a:solidFill>
                <a:latin typeface="Times New Roman"/>
                <a:ea typeface="Tahoma"/>
                <a:cs typeface="Tahoma"/>
              </a:rPr>
              <a:t>There is NO waiver. </a:t>
            </a:r>
            <a:br>
              <a:rPr lang="en-US" sz="2000" dirty="0">
                <a:latin typeface="Times New Roman"/>
                <a:ea typeface="Tahoma"/>
                <a:cs typeface="Tahoma"/>
              </a:rPr>
            </a:b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(NAVADMIN 214/21).</a:t>
            </a:r>
            <a:endParaRPr lang="en-US" sz="2000" b="0" i="0" u="none" strike="noStrike" kern="1200" cap="none" spc="0" normalizeH="0" baseline="0" noProof="0">
              <a:ln>
                <a:noFill/>
              </a:ln>
              <a:solidFill>
                <a:srgbClr val="E8E8E8"/>
              </a:solidFill>
              <a:effectLst/>
              <a:uLnTx/>
              <a:uFillTx/>
              <a:latin typeface="Times New Roman"/>
              <a:ea typeface="Tahoma"/>
              <a:cs typeface="Tahoma"/>
            </a:endParaRPr>
          </a:p>
          <a:p>
            <a:pPr marL="228600" indent="-22860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Time-in-rate eligible Sailors must have taken and passed their most recent Navy-wide advance exam (NWAE</a:t>
            </a:r>
            <a:r>
              <a:rPr lang="en-US" sz="2000" dirty="0">
                <a:solidFill>
                  <a:srgbClr val="000000"/>
                </a:solidFill>
                <a:latin typeface="Times New Roman"/>
                <a:ea typeface="Tahoma"/>
                <a:cs typeface="Tahoma"/>
              </a:rPr>
              <a:t>)/Rating Knowledge Exam (RKE).</a:t>
            </a:r>
            <a:endParaRPr lang="en-US" sz="2000" b="0" i="0" u="none" strike="noStrike" kern="1200" cap="none" spc="0" normalizeH="0" baseline="0" noProof="0">
              <a:ln>
                <a:noFill/>
              </a:ln>
              <a:solidFill>
                <a:srgbClr val="E8E8E8"/>
              </a:solidFill>
              <a:effectLst/>
              <a:uLnTx/>
              <a:uFillTx/>
              <a:latin typeface="Times New Roman"/>
              <a:ea typeface="Tahoma"/>
              <a:cs typeface="Tahoma"/>
            </a:endParaRP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Pass most recent physical fitness assessment or have been medically waived.</a:t>
            </a:r>
            <a:endParaRPr lang="en-US" sz="2000" b="0" i="0" u="none" strike="noStrike" kern="1200" cap="none" spc="0" normalizeH="0" baseline="0" noProof="0">
              <a:ln>
                <a:noFill/>
              </a:ln>
              <a:solidFill>
                <a:srgbClr val="E8E8E8"/>
              </a:solidFill>
              <a:effectLst/>
              <a:uLnTx/>
              <a:uFillTx/>
              <a:latin typeface="Times New Roman"/>
              <a:ea typeface="Tahoma"/>
              <a:cs typeface="Tahoma"/>
            </a:endParaRPr>
          </a:p>
          <a:p>
            <a:pPr marL="228600" marR="0" lvl="0"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Times New Roman"/>
                <a:ea typeface="Tahoma"/>
                <a:cs typeface="Tahoma"/>
              </a:rPr>
              <a:t>Recommended for promotion with no trait marks below 3.0.</a:t>
            </a:r>
            <a:endParaRPr lang="en-US" sz="2000" b="0" i="0" u="none" strike="noStrike" kern="1200" cap="none" spc="0" normalizeH="0" baseline="0" noProof="0" dirty="0">
              <a:ln>
                <a:noFill/>
              </a:ln>
              <a:solidFill>
                <a:srgbClr val="E8E8E8"/>
              </a:solidFill>
              <a:effectLst/>
              <a:uLnTx/>
              <a:uFillTx/>
              <a:latin typeface="Times New Roman"/>
              <a:ea typeface="Tahoma"/>
              <a:cs typeface="Tahoma"/>
            </a:endParaRPr>
          </a:p>
          <a:p>
            <a:pPr marL="228600" indent="-228600">
              <a:spcBef>
                <a:spcPts val="600"/>
              </a:spcBef>
              <a:spcAft>
                <a:spcPts val="600"/>
              </a:spcAft>
              <a:buFont typeface="Arial" panose="020B0604020202020204" pitchFamily="34" charset="0"/>
              <a:buChar char="•"/>
              <a:defRPr/>
            </a:pPr>
            <a:r>
              <a:rPr lang="en-US" sz="2000" b="1" dirty="0">
                <a:solidFill>
                  <a:srgbClr val="000000"/>
                </a:solidFill>
                <a:latin typeface="Times New Roman"/>
                <a:ea typeface="Calibri"/>
                <a:cs typeface="Calibri"/>
              </a:rPr>
              <a:t>Note:</a:t>
            </a:r>
            <a:r>
              <a:rPr lang="en-US" sz="2000" dirty="0">
                <a:solidFill>
                  <a:srgbClr val="000000"/>
                </a:solidFill>
                <a:latin typeface="Times New Roman"/>
                <a:ea typeface="Calibri"/>
                <a:cs typeface="Calibri"/>
              </a:rPr>
              <a:t>  Always verify latest guidance as policy may adjust</a:t>
            </a:r>
            <a:endParaRPr lang="en-US" sz="2000" dirty="0">
              <a:solidFill>
                <a:srgbClr val="000000"/>
              </a:solidFill>
              <a:latin typeface="Times New Roman"/>
              <a:ea typeface="Tahoma"/>
              <a:cs typeface="Tahoma"/>
            </a:endParaRPr>
          </a:p>
          <a:p>
            <a:pPr marL="285750" indent="-285750">
              <a:spcBef>
                <a:spcPts val="1200"/>
              </a:spcBef>
              <a:buFont typeface="Wingdings" panose="05000000000000000000" pitchFamily="2" charset="2"/>
              <a:buChar char="§"/>
              <a:defRPr/>
            </a:pPr>
            <a:endParaRPr lang="en-US">
              <a:solidFill>
                <a:srgbClr val="E8E8E8"/>
              </a:solidFill>
              <a:latin typeface="Aptos" panose="02110004020202020204"/>
              <a:ea typeface="Roboto"/>
              <a:cs typeface="Roboto"/>
            </a:endParaRPr>
          </a:p>
        </p:txBody>
      </p:sp>
      <p:pic>
        <p:nvPicPr>
          <p:cNvPr id="7" name="Picture 6" descr="Logo&#10;&#10;AI-generated content may be incorrect.">
            <a:extLst>
              <a:ext uri="{FF2B5EF4-FFF2-40B4-BE49-F238E27FC236}">
                <a16:creationId xmlns:a16="http://schemas.microsoft.com/office/drawing/2014/main" id="{6499F758-DD68-6E60-00D8-EE666E726BEB}"/>
              </a:ext>
            </a:extLst>
          </p:cNvPr>
          <p:cNvPicPr>
            <a:picLocks noChangeAspect="1"/>
          </p:cNvPicPr>
          <p:nvPr/>
        </p:nvPicPr>
        <p:blipFill>
          <a:blip r:embed="rId3"/>
          <a:stretch>
            <a:fillRect/>
          </a:stretch>
        </p:blipFill>
        <p:spPr>
          <a:xfrm>
            <a:off x="10189817" y="4066632"/>
            <a:ext cx="1620583" cy="1637124"/>
          </a:xfrm>
          <a:prstGeom prst="rect">
            <a:avLst/>
          </a:prstGeom>
        </p:spPr>
      </p:pic>
      <p:sp>
        <p:nvSpPr>
          <p:cNvPr id="19" name="Title 1">
            <a:extLst>
              <a:ext uri="{FF2B5EF4-FFF2-40B4-BE49-F238E27FC236}">
                <a16:creationId xmlns:a16="http://schemas.microsoft.com/office/drawing/2014/main" id="{9A16D6BC-3615-0080-0D68-04695F0CD98A}"/>
              </a:ext>
            </a:extLst>
          </p:cNvPr>
          <p:cNvSpPr txBox="1">
            <a:spLocks/>
          </p:cNvSpPr>
          <p:nvPr/>
        </p:nvSpPr>
        <p:spPr>
          <a:xfrm>
            <a:off x="23456" y="44493"/>
            <a:ext cx="12187581" cy="1174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0000"/>
                </a:solidFill>
                <a:latin typeface="Times New Roman"/>
                <a:cs typeface="Times New Roman"/>
              </a:rPr>
              <a:t>Navy College Program</a:t>
            </a:r>
            <a:br>
              <a:rPr lang="en-US" sz="3200" b="1" dirty="0">
                <a:solidFill>
                  <a:srgbClr val="000000"/>
                </a:solidFill>
                <a:latin typeface="Times New Roman"/>
                <a:cs typeface="Times New Roman"/>
              </a:rPr>
            </a:br>
            <a:r>
              <a:rPr lang="en-US" sz="2000" dirty="0">
                <a:latin typeface="Times New Roman"/>
                <a:cs typeface="Times New Roman"/>
              </a:rPr>
              <a:t>(cont.)</a:t>
            </a:r>
          </a:p>
        </p:txBody>
      </p:sp>
    </p:spTree>
    <p:extLst>
      <p:ext uri="{BB962C8B-B14F-4D97-AF65-F5344CB8AC3E}">
        <p14:creationId xmlns:p14="http://schemas.microsoft.com/office/powerpoint/2010/main" val="3643456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2727AD1366E48A3C341A92A39677A" ma:contentTypeVersion="3" ma:contentTypeDescription="Create a new document." ma:contentTypeScope="" ma:versionID="aa4f8122a2d469bd63a3ddaea1e9f398">
  <xsd:schema xmlns:xsd="http://www.w3.org/2001/XMLSchema" xmlns:xs="http://www.w3.org/2001/XMLSchema" xmlns:p="http://schemas.microsoft.com/office/2006/metadata/properties" xmlns:ns2="0caf38a1-3a1c-4f86-b30f-ec0eec563c4d" targetNamespace="http://schemas.microsoft.com/office/2006/metadata/properties" ma:root="true" ma:fieldsID="7a4888f717ccd471d270bfd4b045b54d" ns2:_="">
    <xsd:import namespace="0caf38a1-3a1c-4f86-b30f-ec0eec563c4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af38a1-3a1c-4f86-b30f-ec0eec563c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550D16-4EFE-4723-B520-302E5E643AB5}">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0caf38a1-3a1c-4f86-b30f-ec0eec563c4d"/>
    <ds:schemaRef ds:uri="http://purl.org/dc/dcmitype/"/>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ACFF94F-4C1E-44E3-89FB-965E390B2E91}">
  <ds:schemaRefs>
    <ds:schemaRef ds:uri="0caf38a1-3a1c-4f86-b30f-ec0eec563c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AE6C2A-FE33-484B-BBD0-D616CE8164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8779</Words>
  <Application>Microsoft Office PowerPoint</Application>
  <PresentationFormat>Widescreen</PresentationFormat>
  <Paragraphs>689</Paragraphs>
  <Slides>28</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Aptos</vt:lpstr>
      <vt:lpstr>Aptos Display</vt:lpstr>
      <vt:lpstr>Arial</vt:lpstr>
      <vt:lpstr>Arial Narrow</vt:lpstr>
      <vt:lpstr>Arial,Sans-Serif</vt:lpstr>
      <vt:lpstr>Bitter</vt:lpstr>
      <vt:lpstr>Calibri</vt:lpstr>
      <vt:lpstr>Martel Sans</vt:lpstr>
      <vt:lpstr>Roboto</vt:lpstr>
      <vt:lpstr>Tahoma</vt:lpstr>
      <vt:lpstr>Times New Roman</vt:lpstr>
      <vt:lpstr>Wingdings</vt:lpstr>
      <vt:lpstr>Office Theme</vt:lpstr>
      <vt:lpstr>PowerPoint Presentation</vt:lpstr>
      <vt:lpstr>Enabling Objectives</vt:lpstr>
      <vt:lpstr>References</vt:lpstr>
      <vt:lpstr>United Services Military Apprenticeship Program  (USMAP) </vt:lpstr>
      <vt:lpstr>United States Navy Community College  (USNCC)</vt:lpstr>
      <vt:lpstr>Navy College Program</vt:lpstr>
      <vt:lpstr>Navy College Program (cont.)</vt:lpstr>
      <vt:lpstr>Navy College Program (cont.)</vt:lpstr>
      <vt:lpstr>PowerPoint Presentation</vt:lpstr>
      <vt:lpstr>PowerPoint Presentation</vt:lpstr>
      <vt:lpstr>PowerPoint Presentation</vt:lpstr>
      <vt:lpstr>PowerPoint Presentation</vt:lpstr>
      <vt:lpstr>PowerPoint Presentation</vt:lpstr>
      <vt:lpstr>G.I. BILL (cont.)</vt:lpstr>
      <vt:lpstr>G.I. BILL (cont.)</vt:lpstr>
      <vt:lpstr>PowerPoint Presentation</vt:lpstr>
      <vt:lpstr>PowerPoint Presentation</vt:lpstr>
      <vt:lpstr>PowerPoint Presentation</vt:lpstr>
      <vt:lpstr>Navy Credentialing Program  (Navy COOL)</vt:lpstr>
      <vt:lpstr>PowerPoint Presentation</vt:lpstr>
      <vt:lpstr>PowerPoint Presentation</vt:lpstr>
      <vt:lpstr>PowerPoint Presentation</vt:lpstr>
      <vt:lpstr>PowerPoint Presentation</vt:lpstr>
      <vt:lpstr>PowerPoint Presentation</vt:lpstr>
      <vt:lpstr>PowerPoint Presentation</vt:lpstr>
      <vt:lpstr>Knowledge Check</vt:lpstr>
      <vt:lpstr>Summary and Review</vt:lpstr>
      <vt:lpstr>PowerPoint Presentation</vt:lpstr>
    </vt:vector>
  </TitlesOfParts>
  <Company>HPES NMCI 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CDTC 2.3</dc:title>
  <dc:creator>Gardner, Steven L PO1 USN NSSATC HQ (USA)</dc:creator>
  <cp:lastModifiedBy>Gallagher, Vicky A CTR USN COMNAVPERSCOM MIL TN (USA)</cp:lastModifiedBy>
  <cp:revision>592</cp:revision>
  <dcterms:created xsi:type="dcterms:W3CDTF">2025-06-01T00:52:09Z</dcterms:created>
  <dcterms:modified xsi:type="dcterms:W3CDTF">2025-12-08T16:44:33Z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0x010100E7B2727AD1366E48A3C341A92A39677A</vt:lpwstr>
  </property>
</Properties>
</file>